
<file path=[Content_Types].xml><?xml version="1.0" encoding="utf-8"?>
<Types xmlns="http://schemas.openxmlformats.org/package/2006/content-types">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84" r:id="rId4"/>
    <p:sldId id="258" r:id="rId5"/>
    <p:sldId id="273" r:id="rId6"/>
    <p:sldId id="274" r:id="rId7"/>
    <p:sldId id="259" r:id="rId8"/>
    <p:sldId id="278" r:id="rId9"/>
    <p:sldId id="275" r:id="rId10"/>
    <p:sldId id="276" r:id="rId11"/>
    <p:sldId id="277" r:id="rId12"/>
    <p:sldId id="279" r:id="rId13"/>
    <p:sldId id="261" r:id="rId14"/>
    <p:sldId id="280" r:id="rId15"/>
    <p:sldId id="281" r:id="rId16"/>
    <p:sldId id="282" r:id="rId17"/>
    <p:sldId id="283" r:id="rId18"/>
    <p:sldId id="285" r:id="rId19"/>
    <p:sldId id="269" r:id="rId20"/>
  </p:sldIdLst>
  <p:sldSz cx="12192000" cy="6858000"/>
  <p:notesSz cx="7559675" cy="10691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27"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8"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30"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2"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3"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35"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6"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7"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8"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9"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40"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47"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fr-FR"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49"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51"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52"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fr-FR"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56"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57"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58"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fr-FR"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6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6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62"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64"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65"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66"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68"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69"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71"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72"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73"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74"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76"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77"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78"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79"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80"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81"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8"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1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11"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fr-F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15"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16"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17"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19"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0"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1"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tIns="0" rIns="0" bIns="0" anchor="ctr"/>
          <a:lstStyle/>
          <a:p>
            <a:endParaRPr lang="fr-FR" sz="1800" b="0" strike="noStrike" spc="-1">
              <a:solidFill>
                <a:srgbClr val="000000"/>
              </a:solidFill>
              <a:latin typeface="Calibri"/>
            </a:endParaRPr>
          </a:p>
        </p:txBody>
      </p:sp>
      <p:sp>
        <p:nvSpPr>
          <p:cNvPr id="23"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4"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5"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anchor="ctr"/>
          <a:lstStyle/>
          <a:p>
            <a:pPr>
              <a:lnSpc>
                <a:spcPct val="90000"/>
              </a:lnSpc>
            </a:pPr>
            <a:r>
              <a:rPr lang="fr-FR" sz="4400" b="0" strike="noStrike" spc="-1">
                <a:solidFill>
                  <a:srgbClr val="000000"/>
                </a:solidFill>
                <a:latin typeface="Calibri Light"/>
              </a:rPr>
              <a:t>Modifiez le style du titre</a:t>
            </a:r>
            <a:endParaRPr lang="fr-FR" sz="4400" b="0" strike="noStrike" spc="-1">
              <a:solidFill>
                <a:srgbClr val="000000"/>
              </a:solidFill>
              <a:latin typeface="Calibri"/>
            </a:endParaRPr>
          </a:p>
        </p:txBody>
      </p:sp>
      <p:sp>
        <p:nvSpPr>
          <p:cNvPr id="6" name="PlaceHolder 2"/>
          <p:cNvSpPr>
            <a:spLocks noGrp="1"/>
          </p:cNvSpPr>
          <p:nvPr>
            <p:ph type="body"/>
          </p:nvPr>
        </p:nvSpPr>
        <p:spPr>
          <a:xfrm>
            <a:off x="838080" y="1825560"/>
            <a:ext cx="10515240" cy="4350960"/>
          </a:xfrm>
          <a:prstGeom prst="rect">
            <a:avLst/>
          </a:prstGeom>
        </p:spPr>
        <p:txBody>
          <a:bodyPr/>
          <a:lstStyle/>
          <a:p>
            <a:pPr marL="228600" indent="-228240">
              <a:lnSpc>
                <a:spcPct val="90000"/>
              </a:lnSpc>
              <a:spcBef>
                <a:spcPts val="1001"/>
              </a:spcBef>
              <a:buClr>
                <a:srgbClr val="000000"/>
              </a:buClr>
              <a:buFont typeface="Arial"/>
              <a:buChar char="•"/>
            </a:pPr>
            <a:r>
              <a:rPr lang="fr-FR" sz="2800" b="0" strike="noStrike" spc="-1">
                <a:solidFill>
                  <a:srgbClr val="000000"/>
                </a:solidFill>
                <a:latin typeface="Calibri"/>
              </a:rPr>
              <a:t>Cliquez pour modifier les styles du texte du masque</a:t>
            </a:r>
          </a:p>
          <a:p>
            <a:pPr marL="685800" lvl="1" indent="-228240">
              <a:lnSpc>
                <a:spcPct val="90000"/>
              </a:lnSpc>
              <a:spcBef>
                <a:spcPts val="499"/>
              </a:spcBef>
              <a:buClr>
                <a:srgbClr val="000000"/>
              </a:buClr>
              <a:buFont typeface="Arial"/>
              <a:buChar char="•"/>
            </a:pPr>
            <a:r>
              <a:rPr lang="fr-FR" sz="2400" b="0" strike="noStrike" spc="-1">
                <a:solidFill>
                  <a:srgbClr val="000000"/>
                </a:solidFill>
                <a:latin typeface="Calibri"/>
              </a:rPr>
              <a:t>Deuxième niveau</a:t>
            </a:r>
          </a:p>
          <a:p>
            <a:pPr marL="1143000" lvl="2" indent="-228240">
              <a:lnSpc>
                <a:spcPct val="90000"/>
              </a:lnSpc>
              <a:spcBef>
                <a:spcPts val="499"/>
              </a:spcBef>
              <a:buClr>
                <a:srgbClr val="000000"/>
              </a:buClr>
              <a:buFont typeface="Arial"/>
              <a:buChar char="•"/>
            </a:pPr>
            <a:r>
              <a:rPr lang="fr-FR" sz="2000" b="0" strike="noStrike" spc="-1">
                <a:solidFill>
                  <a:srgbClr val="000000"/>
                </a:solidFill>
                <a:latin typeface="Calibri"/>
              </a:rPr>
              <a:t>Troisième niveau</a:t>
            </a:r>
          </a:p>
          <a:p>
            <a:pPr marL="1600200" lvl="3" indent="-228240">
              <a:lnSpc>
                <a:spcPct val="90000"/>
              </a:lnSpc>
              <a:spcBef>
                <a:spcPts val="499"/>
              </a:spcBef>
              <a:buClr>
                <a:srgbClr val="000000"/>
              </a:buClr>
              <a:buFont typeface="Arial"/>
              <a:buChar char="•"/>
            </a:pPr>
            <a:r>
              <a:rPr lang="fr-FR" sz="1800" b="0" strike="noStrike" spc="-1">
                <a:solidFill>
                  <a:srgbClr val="000000"/>
                </a:solidFill>
                <a:latin typeface="Calibri"/>
              </a:rPr>
              <a:t>Quatrième niveau</a:t>
            </a:r>
          </a:p>
          <a:p>
            <a:pPr marL="2057400" lvl="4" indent="-228240">
              <a:lnSpc>
                <a:spcPct val="90000"/>
              </a:lnSpc>
              <a:spcBef>
                <a:spcPts val="499"/>
              </a:spcBef>
              <a:buClr>
                <a:srgbClr val="000000"/>
              </a:buClr>
              <a:buFont typeface="Arial"/>
              <a:buChar char="•"/>
            </a:pPr>
            <a:r>
              <a:rPr lang="fr-FR" sz="1800" b="0" strike="noStrike" spc="-1">
                <a:solidFill>
                  <a:srgbClr val="000000"/>
                </a:solidFill>
                <a:latin typeface="Calibri"/>
              </a:rPr>
              <a:t>Cinquième niveau</a:t>
            </a:r>
          </a:p>
        </p:txBody>
      </p:sp>
      <p:sp>
        <p:nvSpPr>
          <p:cNvPr id="2" name="PlaceHolder 3"/>
          <p:cNvSpPr>
            <a:spLocks noGrp="1"/>
          </p:cNvSpPr>
          <p:nvPr>
            <p:ph type="dt"/>
          </p:nvPr>
        </p:nvSpPr>
        <p:spPr>
          <a:xfrm>
            <a:off x="838080" y="6356520"/>
            <a:ext cx="2742840" cy="364680"/>
          </a:xfrm>
          <a:prstGeom prst="rect">
            <a:avLst/>
          </a:prstGeom>
        </p:spPr>
        <p:txBody>
          <a:bodyPr anchor="ctr"/>
          <a:lstStyle/>
          <a:p>
            <a:pPr>
              <a:lnSpc>
                <a:spcPct val="100000"/>
              </a:lnSpc>
            </a:pPr>
            <a:fld id="{3AD37A86-5648-4ABE-9445-4844DF98E958}" type="datetime">
              <a:rPr lang="fr-FR" sz="1200" b="0" strike="noStrike" spc="-1">
                <a:solidFill>
                  <a:srgbClr val="8B8B8B"/>
                </a:solidFill>
                <a:latin typeface="Calibri"/>
              </a:rPr>
              <a:t>04/03/2024</a:t>
            </a:fld>
            <a:endParaRPr lang="fr-FR" sz="1200" b="0" strike="noStrike" spc="-1">
              <a:latin typeface="Times New Roman"/>
            </a:endParaRPr>
          </a:p>
        </p:txBody>
      </p:sp>
      <p:sp>
        <p:nvSpPr>
          <p:cNvPr id="3" name="PlaceHolder 4"/>
          <p:cNvSpPr>
            <a:spLocks noGrp="1"/>
          </p:cNvSpPr>
          <p:nvPr>
            <p:ph type="ftr"/>
          </p:nvPr>
        </p:nvSpPr>
        <p:spPr>
          <a:xfrm>
            <a:off x="4038480" y="6356520"/>
            <a:ext cx="4114440" cy="364680"/>
          </a:xfrm>
          <a:prstGeom prst="rect">
            <a:avLst/>
          </a:prstGeom>
        </p:spPr>
        <p:txBody>
          <a:bodyPr anchor="ctr"/>
          <a:lstStyle/>
          <a:p>
            <a:endParaRPr lang="fr-FR" sz="2400" b="0" strike="noStrike" spc="-1">
              <a:latin typeface="Times New Roman"/>
            </a:endParaRPr>
          </a:p>
        </p:txBody>
      </p:sp>
      <p:sp>
        <p:nvSpPr>
          <p:cNvPr id="4" name="PlaceHolder 5"/>
          <p:cNvSpPr>
            <a:spLocks noGrp="1"/>
          </p:cNvSpPr>
          <p:nvPr>
            <p:ph type="sldNum"/>
          </p:nvPr>
        </p:nvSpPr>
        <p:spPr>
          <a:xfrm>
            <a:off x="8610480" y="6356520"/>
            <a:ext cx="2742840" cy="364680"/>
          </a:xfrm>
          <a:prstGeom prst="rect">
            <a:avLst/>
          </a:prstGeom>
        </p:spPr>
        <p:txBody>
          <a:bodyPr anchor="ctr"/>
          <a:lstStyle/>
          <a:p>
            <a:pPr algn="r">
              <a:lnSpc>
                <a:spcPct val="100000"/>
              </a:lnSpc>
            </a:pPr>
            <a:fld id="{1FA4E555-E33A-4820-8E66-B584EEDA6DBA}" type="slidenum">
              <a:rPr lang="fr-FR" sz="1200" b="0" strike="noStrike" spc="-1">
                <a:solidFill>
                  <a:srgbClr val="8B8B8B"/>
                </a:solidFill>
                <a:latin typeface="Calibri"/>
              </a:rPr>
              <a:t>‹N°›</a:t>
            </a:fld>
            <a:endParaRPr lang="fr-FR"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1523880" y="1122480"/>
            <a:ext cx="9143640" cy="2387160"/>
          </a:xfrm>
          <a:prstGeom prst="rect">
            <a:avLst/>
          </a:prstGeom>
        </p:spPr>
        <p:txBody>
          <a:bodyPr anchor="b"/>
          <a:lstStyle/>
          <a:p>
            <a:pPr algn="ctr">
              <a:lnSpc>
                <a:spcPct val="90000"/>
              </a:lnSpc>
            </a:pPr>
            <a:r>
              <a:rPr lang="fr-FR" sz="6000" b="0" strike="noStrike" spc="-1">
                <a:solidFill>
                  <a:srgbClr val="000000"/>
                </a:solidFill>
                <a:latin typeface="Calibri Light"/>
              </a:rPr>
              <a:t>Modifiez le style du titre</a:t>
            </a:r>
            <a:endParaRPr lang="fr-FR" sz="6000" b="0" strike="noStrike" spc="-1">
              <a:solidFill>
                <a:srgbClr val="000000"/>
              </a:solidFill>
              <a:latin typeface="Calibri"/>
            </a:endParaRPr>
          </a:p>
        </p:txBody>
      </p:sp>
      <p:sp>
        <p:nvSpPr>
          <p:cNvPr id="42" name="PlaceHolder 2"/>
          <p:cNvSpPr>
            <a:spLocks noGrp="1"/>
          </p:cNvSpPr>
          <p:nvPr>
            <p:ph type="dt"/>
          </p:nvPr>
        </p:nvSpPr>
        <p:spPr>
          <a:xfrm>
            <a:off x="838080" y="6356520"/>
            <a:ext cx="2742840" cy="364680"/>
          </a:xfrm>
          <a:prstGeom prst="rect">
            <a:avLst/>
          </a:prstGeom>
        </p:spPr>
        <p:txBody>
          <a:bodyPr anchor="ctr"/>
          <a:lstStyle/>
          <a:p>
            <a:pPr>
              <a:lnSpc>
                <a:spcPct val="100000"/>
              </a:lnSpc>
            </a:pPr>
            <a:fld id="{13D7691B-05E6-4E94-859B-5B902C83C097}" type="datetime">
              <a:rPr lang="fr-FR" sz="1200" b="0" strike="noStrike" spc="-1">
                <a:solidFill>
                  <a:srgbClr val="8B8B8B"/>
                </a:solidFill>
                <a:latin typeface="Calibri"/>
              </a:rPr>
              <a:t>04/03/2024</a:t>
            </a:fld>
            <a:endParaRPr lang="fr-FR" sz="1200" b="0" strike="noStrike" spc="-1">
              <a:latin typeface="Times New Roman"/>
            </a:endParaRPr>
          </a:p>
        </p:txBody>
      </p:sp>
      <p:sp>
        <p:nvSpPr>
          <p:cNvPr id="43" name="PlaceHolder 3"/>
          <p:cNvSpPr>
            <a:spLocks noGrp="1"/>
          </p:cNvSpPr>
          <p:nvPr>
            <p:ph type="ftr"/>
          </p:nvPr>
        </p:nvSpPr>
        <p:spPr>
          <a:xfrm>
            <a:off x="4038480" y="6356520"/>
            <a:ext cx="4114440" cy="364680"/>
          </a:xfrm>
          <a:prstGeom prst="rect">
            <a:avLst/>
          </a:prstGeom>
        </p:spPr>
        <p:txBody>
          <a:bodyPr anchor="ctr"/>
          <a:lstStyle/>
          <a:p>
            <a:endParaRPr lang="fr-FR" sz="2400" b="0" strike="noStrike" spc="-1">
              <a:latin typeface="Times New Roman"/>
            </a:endParaRPr>
          </a:p>
        </p:txBody>
      </p:sp>
      <p:sp>
        <p:nvSpPr>
          <p:cNvPr id="44" name="PlaceHolder 4"/>
          <p:cNvSpPr>
            <a:spLocks noGrp="1"/>
          </p:cNvSpPr>
          <p:nvPr>
            <p:ph type="sldNum"/>
          </p:nvPr>
        </p:nvSpPr>
        <p:spPr>
          <a:xfrm>
            <a:off x="8610480" y="6356520"/>
            <a:ext cx="2742840" cy="364680"/>
          </a:xfrm>
          <a:prstGeom prst="rect">
            <a:avLst/>
          </a:prstGeom>
        </p:spPr>
        <p:txBody>
          <a:bodyPr anchor="ctr"/>
          <a:lstStyle/>
          <a:p>
            <a:pPr algn="r">
              <a:lnSpc>
                <a:spcPct val="100000"/>
              </a:lnSpc>
            </a:pPr>
            <a:fld id="{33066EE0-BB74-472C-B500-FA375A01FC2A}" type="slidenum">
              <a:rPr lang="fr-FR" sz="1200" b="0" strike="noStrike" spc="-1">
                <a:solidFill>
                  <a:srgbClr val="8B8B8B"/>
                </a:solidFill>
                <a:latin typeface="Calibri"/>
              </a:rPr>
              <a:t>‹N°›</a:t>
            </a:fld>
            <a:endParaRPr lang="fr-FR" sz="1200" b="0" strike="noStrike" spc="-1">
              <a:latin typeface="Times New Roman"/>
            </a:endParaRPr>
          </a:p>
        </p:txBody>
      </p:sp>
      <p:sp>
        <p:nvSpPr>
          <p:cNvPr id="45"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fr-FR" sz="2800" b="0" strike="noStrike" spc="-1">
                <a:solidFill>
                  <a:srgbClr val="000000"/>
                </a:solidFill>
                <a:latin typeface="Calibri"/>
              </a:rPr>
              <a:t>Cliquez pour éditer le format du plan de texte</a:t>
            </a:r>
          </a:p>
          <a:p>
            <a:pPr marL="864000" lvl="1" indent="-324000">
              <a:spcBef>
                <a:spcPts val="1134"/>
              </a:spcBef>
              <a:buClr>
                <a:srgbClr val="000000"/>
              </a:buClr>
              <a:buSzPct val="75000"/>
              <a:buFont typeface="Symbol" charset="2"/>
              <a:buChar char=""/>
            </a:pPr>
            <a:r>
              <a:rPr lang="fr-FR" sz="2000" b="0" strike="noStrike" spc="-1">
                <a:solidFill>
                  <a:srgbClr val="000000"/>
                </a:solidFill>
                <a:latin typeface="Calibri"/>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Calibri"/>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Calibri"/>
              </a:rPr>
              <a:t>Quatrième niveau de plan</a:t>
            </a:r>
          </a:p>
          <a:p>
            <a:pPr marL="2160000" lvl="4" indent="-216000">
              <a:spcBef>
                <a:spcPts val="283"/>
              </a:spcBef>
              <a:buClr>
                <a:srgbClr val="000000"/>
              </a:buClr>
              <a:buSzPct val="45000"/>
              <a:buFont typeface="Wingdings" charset="2"/>
              <a:buChar char=""/>
            </a:pPr>
            <a:r>
              <a:rPr lang="fr-FR" sz="2000" b="0" strike="noStrike" spc="-1">
                <a:solidFill>
                  <a:srgbClr val="000000"/>
                </a:solidFill>
                <a:latin typeface="Calibri"/>
              </a:rPr>
              <a:t>Cinquième niveau de plan</a:t>
            </a:r>
          </a:p>
          <a:p>
            <a:pPr marL="2592000" lvl="5" indent="-216000">
              <a:spcBef>
                <a:spcPts val="283"/>
              </a:spcBef>
              <a:buClr>
                <a:srgbClr val="000000"/>
              </a:buClr>
              <a:buSzPct val="45000"/>
              <a:buFont typeface="Wingdings" charset="2"/>
              <a:buChar char=""/>
            </a:pPr>
            <a:r>
              <a:rPr lang="fr-FR" sz="2000" b="0" strike="noStrike" spc="-1">
                <a:solidFill>
                  <a:srgbClr val="000000"/>
                </a:solidFill>
                <a:latin typeface="Calibri"/>
              </a:rPr>
              <a:t>Sixième niveau de plan</a:t>
            </a:r>
          </a:p>
          <a:p>
            <a:pPr marL="3024000" lvl="6" indent="-216000">
              <a:spcBef>
                <a:spcPts val="283"/>
              </a:spcBef>
              <a:buClr>
                <a:srgbClr val="000000"/>
              </a:buClr>
              <a:buSzPct val="45000"/>
              <a:buFont typeface="Wingdings" charset="2"/>
              <a:buChar char=""/>
            </a:pPr>
            <a:r>
              <a:rPr lang="fr-FR" sz="2000" b="0" strike="noStrike" spc="-1">
                <a:solidFill>
                  <a:srgbClr val="000000"/>
                </a:solidFill>
                <a:latin typeface="Calibri"/>
              </a:rPr>
              <a:t>Septième niveau de plan</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hyperlink" Target="mailto:secretariat.cogems.pc@gmail.com" TargetMode="External"/><Relationship Id="rId2" Type="http://schemas.openxmlformats.org/officeDocument/2006/relationships/image" Target="../media/image1.wmf"/><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 name="Image 3"/>
          <p:cNvPicPr/>
          <p:nvPr/>
        </p:nvPicPr>
        <p:blipFill>
          <a:blip r:embed="rId2"/>
          <a:stretch/>
        </p:blipFill>
        <p:spPr>
          <a:xfrm>
            <a:off x="179280" y="197280"/>
            <a:ext cx="2650680" cy="2088360"/>
          </a:xfrm>
          <a:prstGeom prst="rect">
            <a:avLst/>
          </a:prstGeom>
          <a:ln>
            <a:noFill/>
          </a:ln>
        </p:spPr>
      </p:pic>
      <p:sp>
        <p:nvSpPr>
          <p:cNvPr id="83" name="CustomShape 1"/>
          <p:cNvSpPr/>
          <p:nvPr/>
        </p:nvSpPr>
        <p:spPr>
          <a:xfrm>
            <a:off x="6095880" y="197280"/>
            <a:ext cx="6095520" cy="1034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fr-FR" sz="2800" b="0" strike="noStrike" spc="-1">
                <a:solidFill>
                  <a:srgbClr val="000000"/>
                </a:solidFill>
                <a:latin typeface="Eras Bold ITC"/>
              </a:rPr>
              <a:t> </a:t>
            </a:r>
            <a:r>
              <a:rPr lang="fr-FR" sz="1800" b="0" strike="noStrike" spc="-1">
                <a:solidFill>
                  <a:srgbClr val="933634"/>
                </a:solidFill>
                <a:latin typeface="Eras Bold ITC"/>
              </a:rPr>
              <a:t>Le Collège des Généralistes Enseignants </a:t>
            </a:r>
            <a:endParaRPr lang="fr-FR" sz="1800" b="0" strike="noStrike" spc="-1">
              <a:latin typeface="Arial"/>
            </a:endParaRPr>
          </a:p>
          <a:p>
            <a:pPr algn="ctr">
              <a:lnSpc>
                <a:spcPct val="100000"/>
              </a:lnSpc>
            </a:pPr>
            <a:r>
              <a:rPr lang="fr-FR" sz="1800" b="0" strike="noStrike" spc="-1">
                <a:solidFill>
                  <a:srgbClr val="933634"/>
                </a:solidFill>
                <a:latin typeface="Eras Bold ITC"/>
              </a:rPr>
              <a:t>et Maitres de Stage du Poitou Charentes </a:t>
            </a:r>
            <a:endParaRPr lang="fr-FR" sz="1800" b="0" strike="noStrike" spc="-1">
              <a:latin typeface="Arial"/>
            </a:endParaRPr>
          </a:p>
          <a:p>
            <a:pPr algn="ctr">
              <a:lnSpc>
                <a:spcPct val="100000"/>
              </a:lnSpc>
            </a:pPr>
            <a:r>
              <a:rPr lang="fr-FR" sz="800" b="0" strike="noStrike" spc="-1">
                <a:solidFill>
                  <a:srgbClr val="933634"/>
                </a:solidFill>
                <a:latin typeface="Eras Bold ITC"/>
              </a:rPr>
              <a:t>SIRET : 818 733 933 00027 </a:t>
            </a:r>
            <a:endParaRPr lang="fr-FR" sz="800" b="0" strike="noStrike" spc="-1">
              <a:latin typeface="Arial"/>
            </a:endParaRPr>
          </a:p>
          <a:p>
            <a:pPr algn="ctr">
              <a:lnSpc>
                <a:spcPct val="100000"/>
              </a:lnSpc>
            </a:pPr>
            <a:r>
              <a:rPr lang="fr-FR" sz="800" b="0" strike="noStrike" spc="-1">
                <a:solidFill>
                  <a:srgbClr val="933634"/>
                </a:solidFill>
                <a:latin typeface="Eras Bold ITC"/>
              </a:rPr>
              <a:t>Code APE : 9499Z </a:t>
            </a:r>
            <a:endParaRPr lang="fr-FR" sz="800" b="0" strike="noStrike" spc="-1">
              <a:latin typeface="Arial"/>
            </a:endParaRPr>
          </a:p>
        </p:txBody>
      </p:sp>
      <p:sp>
        <p:nvSpPr>
          <p:cNvPr id="84" name="CustomShape 2"/>
          <p:cNvSpPr/>
          <p:nvPr/>
        </p:nvSpPr>
        <p:spPr>
          <a:xfrm>
            <a:off x="1084680" y="2868840"/>
            <a:ext cx="10676520" cy="2284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fr-FR" sz="5400" b="1" strike="noStrike" spc="-1" dirty="0">
                <a:latin typeface="Calibri" panose="020F0502020204030204" pitchFamily="34" charset="0"/>
                <a:cs typeface="Calibri" panose="020F0502020204030204" pitchFamily="34" charset="0"/>
              </a:rPr>
              <a:t>Maître de Stage des Universités</a:t>
            </a:r>
          </a:p>
          <a:p>
            <a:pPr algn="ctr">
              <a:lnSpc>
                <a:spcPct val="100000"/>
              </a:lnSpc>
            </a:pPr>
            <a:r>
              <a:rPr lang="fr-FR" sz="5400" b="1" spc="-1" dirty="0">
                <a:latin typeface="Calibri" panose="020F0502020204030204" pitchFamily="34" charset="0"/>
                <a:cs typeface="Calibri" panose="020F0502020204030204" pitchFamily="34" charset="0"/>
              </a:rPr>
              <a:t>(MSU)</a:t>
            </a:r>
            <a:endParaRPr lang="fr-FR" sz="5400" b="1" strike="noStrike" spc="-1" dirty="0">
              <a:latin typeface="Calibri" panose="020F0502020204030204" pitchFamily="34" charset="0"/>
              <a:cs typeface="Calibri" panose="020F0502020204030204" pitchFamily="34" charset="0"/>
            </a:endParaRPr>
          </a:p>
          <a:p>
            <a:pPr algn="ctr">
              <a:lnSpc>
                <a:spcPct val="100000"/>
              </a:lnSpc>
            </a:pPr>
            <a:endParaRPr lang="fr-FR" sz="3200" b="1"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 name="Image 4"/>
          <p:cNvPicPr/>
          <p:nvPr/>
        </p:nvPicPr>
        <p:blipFill>
          <a:blip r:embed="rId2"/>
          <a:stretch/>
        </p:blipFill>
        <p:spPr>
          <a:xfrm>
            <a:off x="179280" y="197280"/>
            <a:ext cx="2650680" cy="2088360"/>
          </a:xfrm>
          <a:prstGeom prst="rect">
            <a:avLst/>
          </a:prstGeom>
          <a:ln>
            <a:noFill/>
          </a:ln>
        </p:spPr>
      </p:pic>
      <p:sp>
        <p:nvSpPr>
          <p:cNvPr id="88" name="CustomShape 1"/>
          <p:cNvSpPr/>
          <p:nvPr/>
        </p:nvSpPr>
        <p:spPr>
          <a:xfrm>
            <a:off x="6095880" y="197280"/>
            <a:ext cx="6095520" cy="1034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fr-FR" sz="2800" b="0" strike="noStrike" spc="-1">
                <a:solidFill>
                  <a:srgbClr val="000000"/>
                </a:solidFill>
                <a:latin typeface="Eras Bold ITC"/>
              </a:rPr>
              <a:t> </a:t>
            </a:r>
            <a:r>
              <a:rPr lang="fr-FR" sz="1800" b="0" strike="noStrike" spc="-1">
                <a:solidFill>
                  <a:srgbClr val="933634"/>
                </a:solidFill>
                <a:latin typeface="Eras Bold ITC"/>
              </a:rPr>
              <a:t>Le Collège des Généralistes Enseignants </a:t>
            </a:r>
            <a:endParaRPr lang="fr-FR" sz="1800" b="0" strike="noStrike" spc="-1">
              <a:latin typeface="Arial"/>
            </a:endParaRPr>
          </a:p>
          <a:p>
            <a:pPr algn="ctr">
              <a:lnSpc>
                <a:spcPct val="100000"/>
              </a:lnSpc>
            </a:pPr>
            <a:r>
              <a:rPr lang="fr-FR" sz="1800" b="0" strike="noStrike" spc="-1">
                <a:solidFill>
                  <a:srgbClr val="933634"/>
                </a:solidFill>
                <a:latin typeface="Eras Bold ITC"/>
              </a:rPr>
              <a:t>et Maitres de Stage du Poitou Charentes </a:t>
            </a:r>
            <a:endParaRPr lang="fr-FR" sz="1800" b="0" strike="noStrike" spc="-1">
              <a:latin typeface="Arial"/>
            </a:endParaRPr>
          </a:p>
          <a:p>
            <a:pPr algn="ctr">
              <a:lnSpc>
                <a:spcPct val="100000"/>
              </a:lnSpc>
            </a:pPr>
            <a:r>
              <a:rPr lang="fr-FR" sz="800" b="0" strike="noStrike" spc="-1">
                <a:solidFill>
                  <a:srgbClr val="933634"/>
                </a:solidFill>
                <a:latin typeface="Eras Bold ITC"/>
              </a:rPr>
              <a:t>SIRET : 818 733 933 00027 </a:t>
            </a:r>
            <a:endParaRPr lang="fr-FR" sz="800" b="0" strike="noStrike" spc="-1">
              <a:latin typeface="Arial"/>
            </a:endParaRPr>
          </a:p>
          <a:p>
            <a:pPr algn="ctr">
              <a:lnSpc>
                <a:spcPct val="100000"/>
              </a:lnSpc>
            </a:pPr>
            <a:r>
              <a:rPr lang="fr-FR" sz="800" b="0" strike="noStrike" spc="-1">
                <a:solidFill>
                  <a:srgbClr val="933634"/>
                </a:solidFill>
                <a:latin typeface="Eras Bold ITC"/>
              </a:rPr>
              <a:t>Code APE : 9499Z </a:t>
            </a:r>
            <a:endParaRPr lang="fr-FR" sz="800" b="0" strike="noStrike" spc="-1">
              <a:latin typeface="Arial"/>
            </a:endParaRPr>
          </a:p>
        </p:txBody>
      </p:sp>
      <p:sp>
        <p:nvSpPr>
          <p:cNvPr id="89" name="CustomShape 2"/>
          <p:cNvSpPr/>
          <p:nvPr/>
        </p:nvSpPr>
        <p:spPr>
          <a:xfrm>
            <a:off x="1151280" y="2877840"/>
            <a:ext cx="9889200" cy="2101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fr-FR" sz="6600" b="0" strike="noStrike" spc="-1" dirty="0">
              <a:latin typeface="Arial"/>
            </a:endParaRPr>
          </a:p>
        </p:txBody>
      </p:sp>
      <p:sp>
        <p:nvSpPr>
          <p:cNvPr id="2" name="Titre 1">
            <a:extLst>
              <a:ext uri="{FF2B5EF4-FFF2-40B4-BE49-F238E27FC236}">
                <a16:creationId xmlns:a16="http://schemas.microsoft.com/office/drawing/2014/main" id="{626C0440-4406-47E8-B7AB-64CC73237F73}"/>
              </a:ext>
            </a:extLst>
          </p:cNvPr>
          <p:cNvSpPr>
            <a:spLocks noGrp="1"/>
          </p:cNvSpPr>
          <p:nvPr>
            <p:ph type="title"/>
          </p:nvPr>
        </p:nvSpPr>
        <p:spPr>
          <a:xfrm>
            <a:off x="2560320" y="1371572"/>
            <a:ext cx="8793000" cy="710446"/>
          </a:xfrm>
        </p:spPr>
        <p:txBody>
          <a:bodyPr/>
          <a:lstStyle/>
          <a:p>
            <a:pPr algn="ctr"/>
            <a:r>
              <a:rPr lang="fr-FR" b="1" dirty="0">
                <a:latin typeface="Calibri" panose="020F0502020204030204" pitchFamily="34" charset="0"/>
                <a:cs typeface="Calibri" panose="020F0502020204030204" pitchFamily="34" charset="0"/>
              </a:rPr>
              <a:t>Formation (suite)</a:t>
            </a:r>
          </a:p>
        </p:txBody>
      </p:sp>
      <p:sp>
        <p:nvSpPr>
          <p:cNvPr id="3" name="Espace réservé du texte 2">
            <a:extLst>
              <a:ext uri="{FF2B5EF4-FFF2-40B4-BE49-F238E27FC236}">
                <a16:creationId xmlns:a16="http://schemas.microsoft.com/office/drawing/2014/main" id="{B16606A5-4847-485F-BCA4-F0B5DBDDBBBD}"/>
              </a:ext>
            </a:extLst>
          </p:cNvPr>
          <p:cNvSpPr>
            <a:spLocks noGrp="1"/>
          </p:cNvSpPr>
          <p:nvPr>
            <p:ph type="body"/>
          </p:nvPr>
        </p:nvSpPr>
        <p:spPr>
          <a:xfrm>
            <a:off x="838080" y="2425293"/>
            <a:ext cx="10515240" cy="4833636"/>
          </a:xfrm>
        </p:spPr>
        <p:txBody>
          <a:bodyPr/>
          <a:lstStyle/>
          <a:p>
            <a:endParaRPr lang="fr-FR" sz="2800" dirty="0"/>
          </a:p>
          <a:p>
            <a:pPr marL="457200" indent="-457200">
              <a:buFont typeface="Arial" panose="020B0604020202020204" pitchFamily="34" charset="0"/>
              <a:buChar char="•"/>
            </a:pPr>
            <a:r>
              <a:rPr lang="fr-FR" sz="2800" b="1" u="sng" dirty="0">
                <a:latin typeface="Calibri" panose="020F0502020204030204" pitchFamily="34" charset="0"/>
                <a:cs typeface="Calibri" panose="020F0502020204030204" pitchFamily="34" charset="0"/>
              </a:rPr>
              <a:t>Pour recevoir des SASPAS</a:t>
            </a:r>
            <a:r>
              <a:rPr lang="fr-FR" sz="2800" u="sng" dirty="0">
                <a:latin typeface="Calibri" panose="020F0502020204030204" pitchFamily="34" charset="0"/>
                <a:cs typeface="Calibri" panose="020F0502020204030204" pitchFamily="34" charset="0"/>
              </a:rPr>
              <a:t> (Stage Ambulatoire en Soins Primaires en Autonomie Supervisée) </a:t>
            </a:r>
          </a:p>
          <a:p>
            <a:r>
              <a:rPr lang="fr-FR" sz="2800" dirty="0">
                <a:latin typeface="Calibri" panose="020F0502020204030204" pitchFamily="34" charset="0"/>
                <a:cs typeface="Calibri" panose="020F0502020204030204" pitchFamily="34" charset="0"/>
              </a:rPr>
              <a:t>     - 16 à 24 actes/j</a:t>
            </a:r>
          </a:p>
          <a:p>
            <a:r>
              <a:rPr lang="fr-FR" sz="2800" dirty="0">
                <a:latin typeface="Calibri" panose="020F0502020204030204" pitchFamily="34" charset="0"/>
                <a:cs typeface="Calibri" panose="020F0502020204030204" pitchFamily="34" charset="0"/>
              </a:rPr>
              <a:t>     - 3 ans d’encadrement de niveau 1 et/ou femme-enfant </a:t>
            </a:r>
          </a:p>
          <a:p>
            <a:r>
              <a:rPr lang="fr-FR" sz="2800" dirty="0">
                <a:latin typeface="Calibri" panose="020F0502020204030204" pitchFamily="34" charset="0"/>
                <a:cs typeface="Calibri" panose="020F0502020204030204" pitchFamily="34" charset="0"/>
              </a:rPr>
              <a:t>     - Avant le 31/12/2022 : S1+S3+S4</a:t>
            </a:r>
          </a:p>
          <a:p>
            <a:r>
              <a:rPr lang="fr-FR" sz="2800" dirty="0">
                <a:latin typeface="Calibri" panose="020F0502020204030204" pitchFamily="34" charset="0"/>
                <a:cs typeface="Calibri" panose="020F0502020204030204" pitchFamily="34" charset="0"/>
              </a:rPr>
              <a:t>     - Après le 31/12/2022 : SIAMS 3</a:t>
            </a:r>
          </a:p>
          <a:p>
            <a:r>
              <a:rPr lang="fr-FR" sz="2800" dirty="0">
                <a:latin typeface="Calibri" panose="020F0502020204030204" pitchFamily="34" charset="0"/>
                <a:cs typeface="Calibri" panose="020F0502020204030204" pitchFamily="34" charset="0"/>
              </a:rPr>
              <a:t>    </a:t>
            </a:r>
          </a:p>
          <a:p>
            <a:pPr marL="457200" indent="-457200">
              <a:buFont typeface="Arial" panose="020B0604020202020204" pitchFamily="34" charset="0"/>
              <a:buChar char="•"/>
            </a:pPr>
            <a:r>
              <a:rPr lang="fr-FR" sz="2800" b="1" u="sng" dirty="0">
                <a:latin typeface="Calibri" panose="020F0502020204030204" pitchFamily="34" charset="0"/>
                <a:cs typeface="Calibri" panose="020F0502020204030204" pitchFamily="34" charset="0"/>
              </a:rPr>
              <a:t>Pour recevoir des internes stage Femmes/Enfants</a:t>
            </a:r>
          </a:p>
          <a:p>
            <a:r>
              <a:rPr lang="fr-FR" sz="2800" dirty="0">
                <a:latin typeface="Calibri" panose="020F0502020204030204" pitchFamily="34" charset="0"/>
                <a:cs typeface="Calibri" panose="020F0502020204030204" pitchFamily="34" charset="0"/>
              </a:rPr>
              <a:t>     - Idem niveau 1</a:t>
            </a:r>
          </a:p>
          <a:p>
            <a:r>
              <a:rPr lang="fr-FR" sz="2800" dirty="0">
                <a:latin typeface="Calibri" panose="020F0502020204030204" pitchFamily="34" charset="0"/>
                <a:cs typeface="Calibri" panose="020F0502020204030204" pitchFamily="34" charset="0"/>
              </a:rPr>
              <a:t>    + justifier d’une implication particulière pour la gynécologie-obstétrique et/ou pédiatrie (FMI, FMC, DPC, recherche)</a:t>
            </a:r>
          </a:p>
          <a:p>
            <a:r>
              <a:rPr lang="fr-FR" sz="2800" dirty="0"/>
              <a:t>    </a:t>
            </a:r>
            <a:endParaRPr lang="fr-FR" sz="2800" b="1" u="sng" dirty="0"/>
          </a:p>
          <a:p>
            <a:r>
              <a:rPr lang="fr-FR" sz="2800" dirty="0"/>
              <a:t> </a:t>
            </a:r>
            <a:endParaRPr lang="fr-FR" dirty="0"/>
          </a:p>
        </p:txBody>
      </p:sp>
    </p:spTree>
    <p:extLst>
      <p:ext uri="{BB962C8B-B14F-4D97-AF65-F5344CB8AC3E}">
        <p14:creationId xmlns:p14="http://schemas.microsoft.com/office/powerpoint/2010/main" val="1632318060"/>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 name="Image 4"/>
          <p:cNvPicPr/>
          <p:nvPr/>
        </p:nvPicPr>
        <p:blipFill>
          <a:blip r:embed="rId2"/>
          <a:stretch/>
        </p:blipFill>
        <p:spPr>
          <a:xfrm>
            <a:off x="179280" y="197280"/>
            <a:ext cx="2650680" cy="2088360"/>
          </a:xfrm>
          <a:prstGeom prst="rect">
            <a:avLst/>
          </a:prstGeom>
          <a:ln>
            <a:noFill/>
          </a:ln>
        </p:spPr>
      </p:pic>
      <p:sp>
        <p:nvSpPr>
          <p:cNvPr id="88" name="CustomShape 1"/>
          <p:cNvSpPr/>
          <p:nvPr/>
        </p:nvSpPr>
        <p:spPr>
          <a:xfrm>
            <a:off x="6095880" y="197280"/>
            <a:ext cx="6095520" cy="1034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fr-FR" sz="2800" b="0" strike="noStrike" spc="-1">
                <a:solidFill>
                  <a:srgbClr val="000000"/>
                </a:solidFill>
                <a:latin typeface="Eras Bold ITC"/>
              </a:rPr>
              <a:t> </a:t>
            </a:r>
            <a:r>
              <a:rPr lang="fr-FR" sz="1800" b="0" strike="noStrike" spc="-1">
                <a:solidFill>
                  <a:srgbClr val="933634"/>
                </a:solidFill>
                <a:latin typeface="Eras Bold ITC"/>
              </a:rPr>
              <a:t>Le Collège des Généralistes Enseignants </a:t>
            </a:r>
            <a:endParaRPr lang="fr-FR" sz="1800" b="0" strike="noStrike" spc="-1">
              <a:latin typeface="Arial"/>
            </a:endParaRPr>
          </a:p>
          <a:p>
            <a:pPr algn="ctr">
              <a:lnSpc>
                <a:spcPct val="100000"/>
              </a:lnSpc>
            </a:pPr>
            <a:r>
              <a:rPr lang="fr-FR" sz="1800" b="0" strike="noStrike" spc="-1">
                <a:solidFill>
                  <a:srgbClr val="933634"/>
                </a:solidFill>
                <a:latin typeface="Eras Bold ITC"/>
              </a:rPr>
              <a:t>et Maitres de Stage du Poitou Charentes </a:t>
            </a:r>
            <a:endParaRPr lang="fr-FR" sz="1800" b="0" strike="noStrike" spc="-1">
              <a:latin typeface="Arial"/>
            </a:endParaRPr>
          </a:p>
          <a:p>
            <a:pPr algn="ctr">
              <a:lnSpc>
                <a:spcPct val="100000"/>
              </a:lnSpc>
            </a:pPr>
            <a:r>
              <a:rPr lang="fr-FR" sz="800" b="0" strike="noStrike" spc="-1">
                <a:solidFill>
                  <a:srgbClr val="933634"/>
                </a:solidFill>
                <a:latin typeface="Eras Bold ITC"/>
              </a:rPr>
              <a:t>SIRET : 818 733 933 00027 </a:t>
            </a:r>
            <a:endParaRPr lang="fr-FR" sz="800" b="0" strike="noStrike" spc="-1">
              <a:latin typeface="Arial"/>
            </a:endParaRPr>
          </a:p>
          <a:p>
            <a:pPr algn="ctr">
              <a:lnSpc>
                <a:spcPct val="100000"/>
              </a:lnSpc>
            </a:pPr>
            <a:r>
              <a:rPr lang="fr-FR" sz="800" b="0" strike="noStrike" spc="-1">
                <a:solidFill>
                  <a:srgbClr val="933634"/>
                </a:solidFill>
                <a:latin typeface="Eras Bold ITC"/>
              </a:rPr>
              <a:t>Code APE : 9499Z </a:t>
            </a:r>
            <a:endParaRPr lang="fr-FR" sz="800" b="0" strike="noStrike" spc="-1">
              <a:latin typeface="Arial"/>
            </a:endParaRPr>
          </a:p>
        </p:txBody>
      </p:sp>
      <p:sp>
        <p:nvSpPr>
          <p:cNvPr id="89" name="CustomShape 2"/>
          <p:cNvSpPr/>
          <p:nvPr/>
        </p:nvSpPr>
        <p:spPr>
          <a:xfrm>
            <a:off x="1151280" y="2877840"/>
            <a:ext cx="9889200" cy="2101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fr-FR" sz="6600" b="0" strike="noStrike" spc="-1" dirty="0">
              <a:latin typeface="Arial"/>
            </a:endParaRPr>
          </a:p>
        </p:txBody>
      </p:sp>
      <p:sp>
        <p:nvSpPr>
          <p:cNvPr id="2" name="Titre 1">
            <a:extLst>
              <a:ext uri="{FF2B5EF4-FFF2-40B4-BE49-F238E27FC236}">
                <a16:creationId xmlns:a16="http://schemas.microsoft.com/office/drawing/2014/main" id="{626C0440-4406-47E8-B7AB-64CC73237F73}"/>
              </a:ext>
            </a:extLst>
          </p:cNvPr>
          <p:cNvSpPr>
            <a:spLocks noGrp="1"/>
          </p:cNvSpPr>
          <p:nvPr>
            <p:ph type="title"/>
          </p:nvPr>
        </p:nvSpPr>
        <p:spPr>
          <a:xfrm>
            <a:off x="2560320" y="1371572"/>
            <a:ext cx="8793000" cy="710446"/>
          </a:xfrm>
        </p:spPr>
        <p:txBody>
          <a:bodyPr/>
          <a:lstStyle/>
          <a:p>
            <a:pPr algn="ctr"/>
            <a:r>
              <a:rPr lang="fr-FR" b="1" dirty="0">
                <a:latin typeface="Calibri" panose="020F0502020204030204" pitchFamily="34" charset="0"/>
                <a:cs typeface="Calibri" panose="020F0502020204030204" pitchFamily="34" charset="0"/>
              </a:rPr>
              <a:t>Redevance pédagogique</a:t>
            </a:r>
          </a:p>
        </p:txBody>
      </p:sp>
      <p:sp>
        <p:nvSpPr>
          <p:cNvPr id="3" name="Espace réservé du texte 2">
            <a:extLst>
              <a:ext uri="{FF2B5EF4-FFF2-40B4-BE49-F238E27FC236}">
                <a16:creationId xmlns:a16="http://schemas.microsoft.com/office/drawing/2014/main" id="{B16606A5-4847-485F-BCA4-F0B5DBDDBBBD}"/>
              </a:ext>
            </a:extLst>
          </p:cNvPr>
          <p:cNvSpPr>
            <a:spLocks noGrp="1"/>
          </p:cNvSpPr>
          <p:nvPr>
            <p:ph type="body"/>
          </p:nvPr>
        </p:nvSpPr>
        <p:spPr>
          <a:xfrm>
            <a:off x="838080" y="2425293"/>
            <a:ext cx="10515240" cy="4833636"/>
          </a:xfrm>
        </p:spPr>
        <p:txBody>
          <a:bodyPr/>
          <a:lstStyle/>
          <a:p>
            <a:r>
              <a:rPr lang="fr-FR" sz="2800" dirty="0">
                <a:latin typeface="Calibri" panose="020F0502020204030204" pitchFamily="34" charset="0"/>
                <a:cs typeface="Calibri" panose="020F0502020204030204" pitchFamily="34" charset="0"/>
              </a:rPr>
              <a:t>En recevant un interne SASPAS, le MSU se libère du temps et s’engage à effectuer une redevance pédagogique envers le DMG:</a:t>
            </a:r>
          </a:p>
          <a:p>
            <a:endParaRPr lang="fr-FR" sz="2800" dirty="0">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fr-FR" sz="2800" dirty="0">
                <a:latin typeface="Calibri" panose="020F0502020204030204" pitchFamily="34" charset="0"/>
                <a:cs typeface="Calibri" panose="020F0502020204030204" pitchFamily="34" charset="0"/>
              </a:rPr>
              <a:t>Formation personnelle pédagogique et scientifique</a:t>
            </a:r>
          </a:p>
          <a:p>
            <a:pPr marL="457200" indent="-457200">
              <a:buFont typeface="Arial" panose="020B0604020202020204" pitchFamily="34" charset="0"/>
              <a:buChar char="•"/>
            </a:pPr>
            <a:r>
              <a:rPr lang="fr-FR" sz="2800" dirty="0">
                <a:latin typeface="Calibri" panose="020F0502020204030204" pitchFamily="34" charset="0"/>
                <a:cs typeface="Calibri" panose="020F0502020204030204" pitchFamily="34" charset="0"/>
              </a:rPr>
              <a:t>Organisation de formations en lien avec le DMG</a:t>
            </a:r>
          </a:p>
          <a:p>
            <a:pPr marL="457200" indent="-457200">
              <a:buFont typeface="Arial" panose="020B0604020202020204" pitchFamily="34" charset="0"/>
              <a:buChar char="•"/>
            </a:pPr>
            <a:r>
              <a:rPr lang="fr-FR" sz="2800" dirty="0">
                <a:latin typeface="Calibri" panose="020F0502020204030204" pitchFamily="34" charset="0"/>
                <a:cs typeface="Calibri" panose="020F0502020204030204" pitchFamily="34" charset="0"/>
              </a:rPr>
              <a:t>Participation aux activités pédagogiques exigées par le DMG (séminaires, GEP, Tutorat, Stages longs 2</a:t>
            </a:r>
            <a:r>
              <a:rPr lang="fr-FR" sz="2800" baseline="30000" dirty="0">
                <a:latin typeface="Calibri" panose="020F0502020204030204" pitchFamily="34" charset="0"/>
                <a:cs typeface="Calibri" panose="020F0502020204030204" pitchFamily="34" charset="0"/>
              </a:rPr>
              <a:t>e</a:t>
            </a:r>
            <a:r>
              <a:rPr lang="fr-FR" sz="2800" dirty="0">
                <a:latin typeface="Calibri" panose="020F0502020204030204" pitchFamily="34" charset="0"/>
                <a:cs typeface="Calibri" panose="020F0502020204030204" pitchFamily="34" charset="0"/>
              </a:rPr>
              <a:t> cycle, travaux de recherche, direction de thèse…)</a:t>
            </a:r>
          </a:p>
          <a:p>
            <a:r>
              <a:rPr lang="fr-FR" sz="2800" dirty="0"/>
              <a:t>    </a:t>
            </a:r>
          </a:p>
          <a:p>
            <a:r>
              <a:rPr lang="fr-FR" sz="2800" dirty="0"/>
              <a:t>    </a:t>
            </a:r>
            <a:endParaRPr lang="fr-FR" sz="2800" b="1" u="sng" dirty="0"/>
          </a:p>
          <a:p>
            <a:r>
              <a:rPr lang="fr-FR" sz="2800" dirty="0"/>
              <a:t> </a:t>
            </a:r>
            <a:endParaRPr lang="fr-FR" dirty="0"/>
          </a:p>
        </p:txBody>
      </p:sp>
    </p:spTree>
    <p:extLst>
      <p:ext uri="{BB962C8B-B14F-4D97-AF65-F5344CB8AC3E}">
        <p14:creationId xmlns:p14="http://schemas.microsoft.com/office/powerpoint/2010/main" val="2834530621"/>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5" name="Image 4"/>
          <p:cNvPicPr/>
          <p:nvPr/>
        </p:nvPicPr>
        <p:blipFill>
          <a:blip r:embed="rId2"/>
          <a:stretch/>
        </p:blipFill>
        <p:spPr>
          <a:xfrm>
            <a:off x="0" y="263340"/>
            <a:ext cx="2650680" cy="2088360"/>
          </a:xfrm>
          <a:prstGeom prst="rect">
            <a:avLst/>
          </a:prstGeom>
          <a:ln>
            <a:noFill/>
          </a:ln>
        </p:spPr>
      </p:pic>
      <p:sp>
        <p:nvSpPr>
          <p:cNvPr id="96" name="CustomShape 1"/>
          <p:cNvSpPr/>
          <p:nvPr/>
        </p:nvSpPr>
        <p:spPr>
          <a:xfrm>
            <a:off x="6095880" y="197280"/>
            <a:ext cx="6095520" cy="1034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fr-FR" sz="2800" b="0" strike="noStrike" spc="-1">
                <a:solidFill>
                  <a:srgbClr val="000000"/>
                </a:solidFill>
                <a:latin typeface="Eras Bold ITC"/>
              </a:rPr>
              <a:t> </a:t>
            </a:r>
            <a:r>
              <a:rPr lang="fr-FR" sz="1800" b="0" strike="noStrike" spc="-1">
                <a:solidFill>
                  <a:srgbClr val="933634"/>
                </a:solidFill>
                <a:latin typeface="Eras Bold ITC"/>
              </a:rPr>
              <a:t>Le Collège des Généralistes Enseignants </a:t>
            </a:r>
            <a:endParaRPr lang="fr-FR" sz="1800" b="0" strike="noStrike" spc="-1">
              <a:latin typeface="Arial"/>
            </a:endParaRPr>
          </a:p>
          <a:p>
            <a:pPr algn="ctr">
              <a:lnSpc>
                <a:spcPct val="100000"/>
              </a:lnSpc>
            </a:pPr>
            <a:r>
              <a:rPr lang="fr-FR" sz="1800" b="0" strike="noStrike" spc="-1">
                <a:solidFill>
                  <a:srgbClr val="933634"/>
                </a:solidFill>
                <a:latin typeface="Eras Bold ITC"/>
              </a:rPr>
              <a:t>et Maitres de Stage du Poitou Charentes </a:t>
            </a:r>
            <a:endParaRPr lang="fr-FR" sz="1800" b="0" strike="noStrike" spc="-1">
              <a:latin typeface="Arial"/>
            </a:endParaRPr>
          </a:p>
          <a:p>
            <a:pPr algn="ctr">
              <a:lnSpc>
                <a:spcPct val="100000"/>
              </a:lnSpc>
            </a:pPr>
            <a:r>
              <a:rPr lang="fr-FR" sz="800" b="0" strike="noStrike" spc="-1">
                <a:solidFill>
                  <a:srgbClr val="933634"/>
                </a:solidFill>
                <a:latin typeface="Eras Bold ITC"/>
              </a:rPr>
              <a:t>SIRET : 818 733 933 00027 </a:t>
            </a:r>
            <a:endParaRPr lang="fr-FR" sz="800" b="0" strike="noStrike" spc="-1">
              <a:latin typeface="Arial"/>
            </a:endParaRPr>
          </a:p>
          <a:p>
            <a:pPr algn="ctr">
              <a:lnSpc>
                <a:spcPct val="100000"/>
              </a:lnSpc>
            </a:pPr>
            <a:r>
              <a:rPr lang="fr-FR" sz="800" b="0" strike="noStrike" spc="-1">
                <a:solidFill>
                  <a:srgbClr val="933634"/>
                </a:solidFill>
                <a:latin typeface="Eras Bold ITC"/>
              </a:rPr>
              <a:t>Code APE : 9499Z </a:t>
            </a:r>
            <a:endParaRPr lang="fr-FR" sz="800" b="0" strike="noStrike" spc="-1">
              <a:latin typeface="Arial"/>
            </a:endParaRPr>
          </a:p>
        </p:txBody>
      </p:sp>
      <p:sp>
        <p:nvSpPr>
          <p:cNvPr id="97" name="CustomShape 2"/>
          <p:cNvSpPr/>
          <p:nvPr/>
        </p:nvSpPr>
        <p:spPr>
          <a:xfrm>
            <a:off x="1151280" y="2877840"/>
            <a:ext cx="9889200" cy="3106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fr-FR" sz="6600" b="0" strike="noStrike" spc="-1" dirty="0">
              <a:latin typeface="Arial"/>
            </a:endParaRPr>
          </a:p>
        </p:txBody>
      </p:sp>
      <p:sp>
        <p:nvSpPr>
          <p:cNvPr id="2" name="Titre 1">
            <a:extLst>
              <a:ext uri="{FF2B5EF4-FFF2-40B4-BE49-F238E27FC236}">
                <a16:creationId xmlns:a16="http://schemas.microsoft.com/office/drawing/2014/main" id="{385AFF9C-349E-4796-BE08-55C301B4A235}"/>
              </a:ext>
            </a:extLst>
          </p:cNvPr>
          <p:cNvSpPr>
            <a:spLocks noGrp="1"/>
          </p:cNvSpPr>
          <p:nvPr>
            <p:ph type="title"/>
          </p:nvPr>
        </p:nvSpPr>
        <p:spPr>
          <a:xfrm>
            <a:off x="2650680" y="1299420"/>
            <a:ext cx="8702640" cy="984780"/>
          </a:xfrm>
        </p:spPr>
        <p:txBody>
          <a:bodyPr/>
          <a:lstStyle/>
          <a:p>
            <a:pPr algn="ctr"/>
            <a:r>
              <a:rPr lang="fr-FR" sz="4000" b="1" dirty="0">
                <a:latin typeface="Calibri" panose="020F0502020204030204" pitchFamily="34" charset="0"/>
                <a:cs typeface="Calibri" panose="020F0502020204030204" pitchFamily="34" charset="0"/>
              </a:rPr>
              <a:t>Les instances</a:t>
            </a:r>
          </a:p>
        </p:txBody>
      </p:sp>
      <p:sp>
        <p:nvSpPr>
          <p:cNvPr id="3" name="Sous-titre 2">
            <a:extLst>
              <a:ext uri="{FF2B5EF4-FFF2-40B4-BE49-F238E27FC236}">
                <a16:creationId xmlns:a16="http://schemas.microsoft.com/office/drawing/2014/main" id="{E074D2D6-87B5-4438-AE39-AFB5B712E2AD}"/>
              </a:ext>
            </a:extLst>
          </p:cNvPr>
          <p:cNvSpPr>
            <a:spLocks noGrp="1"/>
          </p:cNvSpPr>
          <p:nvPr>
            <p:ph type="subTitle"/>
          </p:nvPr>
        </p:nvSpPr>
        <p:spPr>
          <a:xfrm>
            <a:off x="838080" y="2518116"/>
            <a:ext cx="10515240" cy="3658403"/>
          </a:xfrm>
        </p:spPr>
        <p:txBody>
          <a:bodyPr/>
          <a:lstStyle/>
          <a:p>
            <a:r>
              <a:rPr lang="fr-FR" sz="2800" b="1" dirty="0">
                <a:latin typeface="Calibri" panose="020F0502020204030204" pitchFamily="34" charset="0"/>
                <a:cs typeface="Calibri" panose="020F0502020204030204" pitchFamily="34" charset="0"/>
              </a:rPr>
              <a:t>- L’Université</a:t>
            </a:r>
          </a:p>
          <a:p>
            <a:r>
              <a:rPr lang="fr-FR" sz="2800" b="1" dirty="0">
                <a:latin typeface="Calibri" panose="020F0502020204030204" pitchFamily="34" charset="0"/>
                <a:cs typeface="Calibri" panose="020F0502020204030204" pitchFamily="34" charset="0"/>
              </a:rPr>
              <a:t>- La Faculté de Médecine et Pharmacie</a:t>
            </a:r>
          </a:p>
          <a:p>
            <a:r>
              <a:rPr lang="fr-FR" sz="2800" b="1" dirty="0">
                <a:latin typeface="Calibri" panose="020F0502020204030204" pitchFamily="34" charset="0"/>
                <a:cs typeface="Calibri" panose="020F0502020204030204" pitchFamily="34" charset="0"/>
              </a:rPr>
              <a:t>- Le Département de Médecine Générale </a:t>
            </a:r>
            <a:r>
              <a:rPr lang="fr-FR" sz="2800" dirty="0">
                <a:latin typeface="Calibri" panose="020F0502020204030204" pitchFamily="34" charset="0"/>
                <a:cs typeface="Calibri" panose="020F0502020204030204" pitchFamily="34" charset="0"/>
              </a:rPr>
              <a:t>(DMG): organise l’enseignement de la MG</a:t>
            </a:r>
          </a:p>
          <a:p>
            <a:r>
              <a:rPr lang="fr-FR" sz="2800" b="1" dirty="0">
                <a:latin typeface="Calibri" panose="020F0502020204030204" pitchFamily="34" charset="0"/>
                <a:cs typeface="Calibri" panose="020F0502020204030204" pitchFamily="34" charset="0"/>
              </a:rPr>
              <a:t>- Le </a:t>
            </a:r>
            <a:r>
              <a:rPr lang="fr-FR" sz="2800" b="1" dirty="0" err="1">
                <a:latin typeface="Calibri" panose="020F0502020204030204" pitchFamily="34" charset="0"/>
                <a:cs typeface="Calibri" panose="020F0502020204030204" pitchFamily="34" charset="0"/>
              </a:rPr>
              <a:t>Cogems-PC</a:t>
            </a:r>
            <a:r>
              <a:rPr lang="fr-FR" sz="2800" b="1" dirty="0">
                <a:latin typeface="Calibri" panose="020F0502020204030204" pitchFamily="34" charset="0"/>
                <a:cs typeface="Calibri" panose="020F0502020204030204" pitchFamily="34" charset="0"/>
              </a:rPr>
              <a:t> </a:t>
            </a:r>
            <a:r>
              <a:rPr lang="fr-FR" sz="2800" dirty="0">
                <a:latin typeface="Calibri" panose="020F0502020204030204" pitchFamily="34" charset="0"/>
                <a:cs typeface="Calibri" panose="020F0502020204030204" pitchFamily="34" charset="0"/>
              </a:rPr>
              <a:t>(Collège des Généralistes enseignants et Maîtres de stage du PC): association des MSU et tuteurs</a:t>
            </a:r>
          </a:p>
          <a:p>
            <a:r>
              <a:rPr lang="fr-FR" sz="2800" b="1" dirty="0">
                <a:latin typeface="Calibri" panose="020F0502020204030204" pitchFamily="34" charset="0"/>
                <a:cs typeface="Calibri" panose="020F0502020204030204" pitchFamily="34" charset="0"/>
              </a:rPr>
              <a:t>- CRP-IMG</a:t>
            </a:r>
            <a:r>
              <a:rPr lang="fr-FR" sz="2800" dirty="0">
                <a:latin typeface="Calibri" panose="020F0502020204030204" pitchFamily="34" charset="0"/>
                <a:cs typeface="Calibri" panose="020F0502020204030204" pitchFamily="34" charset="0"/>
              </a:rPr>
              <a:t>: Comité de la région PC des IMG: association des internes</a:t>
            </a: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5" name="Image 4"/>
          <p:cNvPicPr/>
          <p:nvPr/>
        </p:nvPicPr>
        <p:blipFill>
          <a:blip r:embed="rId2"/>
          <a:stretch/>
        </p:blipFill>
        <p:spPr>
          <a:xfrm>
            <a:off x="0" y="263340"/>
            <a:ext cx="2650680" cy="2088360"/>
          </a:xfrm>
          <a:prstGeom prst="rect">
            <a:avLst/>
          </a:prstGeom>
          <a:ln>
            <a:noFill/>
          </a:ln>
        </p:spPr>
      </p:pic>
      <p:sp>
        <p:nvSpPr>
          <p:cNvPr id="96" name="CustomShape 1"/>
          <p:cNvSpPr/>
          <p:nvPr/>
        </p:nvSpPr>
        <p:spPr>
          <a:xfrm>
            <a:off x="6095880" y="197280"/>
            <a:ext cx="6095520" cy="1034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fr-FR" sz="2800" b="0" strike="noStrike" spc="-1">
                <a:solidFill>
                  <a:srgbClr val="000000"/>
                </a:solidFill>
                <a:latin typeface="Eras Bold ITC"/>
              </a:rPr>
              <a:t> </a:t>
            </a:r>
            <a:r>
              <a:rPr lang="fr-FR" sz="1800" b="0" strike="noStrike" spc="-1">
                <a:solidFill>
                  <a:srgbClr val="933634"/>
                </a:solidFill>
                <a:latin typeface="Eras Bold ITC"/>
              </a:rPr>
              <a:t>Le Collège des Généralistes Enseignants </a:t>
            </a:r>
            <a:endParaRPr lang="fr-FR" sz="1800" b="0" strike="noStrike" spc="-1">
              <a:latin typeface="Arial"/>
            </a:endParaRPr>
          </a:p>
          <a:p>
            <a:pPr algn="ctr">
              <a:lnSpc>
                <a:spcPct val="100000"/>
              </a:lnSpc>
            </a:pPr>
            <a:r>
              <a:rPr lang="fr-FR" sz="1800" b="0" strike="noStrike" spc="-1">
                <a:solidFill>
                  <a:srgbClr val="933634"/>
                </a:solidFill>
                <a:latin typeface="Eras Bold ITC"/>
              </a:rPr>
              <a:t>et Maitres de Stage du Poitou Charentes </a:t>
            </a:r>
            <a:endParaRPr lang="fr-FR" sz="1800" b="0" strike="noStrike" spc="-1">
              <a:latin typeface="Arial"/>
            </a:endParaRPr>
          </a:p>
          <a:p>
            <a:pPr algn="ctr">
              <a:lnSpc>
                <a:spcPct val="100000"/>
              </a:lnSpc>
            </a:pPr>
            <a:r>
              <a:rPr lang="fr-FR" sz="800" b="0" strike="noStrike" spc="-1">
                <a:solidFill>
                  <a:srgbClr val="933634"/>
                </a:solidFill>
                <a:latin typeface="Eras Bold ITC"/>
              </a:rPr>
              <a:t>SIRET : 818 733 933 00027 </a:t>
            </a:r>
            <a:endParaRPr lang="fr-FR" sz="800" b="0" strike="noStrike" spc="-1">
              <a:latin typeface="Arial"/>
            </a:endParaRPr>
          </a:p>
          <a:p>
            <a:pPr algn="ctr">
              <a:lnSpc>
                <a:spcPct val="100000"/>
              </a:lnSpc>
            </a:pPr>
            <a:r>
              <a:rPr lang="fr-FR" sz="800" b="0" strike="noStrike" spc="-1">
                <a:solidFill>
                  <a:srgbClr val="933634"/>
                </a:solidFill>
                <a:latin typeface="Eras Bold ITC"/>
              </a:rPr>
              <a:t>Code APE : 9499Z </a:t>
            </a:r>
            <a:endParaRPr lang="fr-FR" sz="800" b="0" strike="noStrike" spc="-1">
              <a:latin typeface="Arial"/>
            </a:endParaRPr>
          </a:p>
        </p:txBody>
      </p:sp>
      <p:sp>
        <p:nvSpPr>
          <p:cNvPr id="97" name="CustomShape 2"/>
          <p:cNvSpPr/>
          <p:nvPr/>
        </p:nvSpPr>
        <p:spPr>
          <a:xfrm>
            <a:off x="1151280" y="2877840"/>
            <a:ext cx="9889200" cy="3106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fr-FR" sz="6600" b="0" strike="noStrike" spc="-1" dirty="0">
              <a:latin typeface="Arial"/>
            </a:endParaRPr>
          </a:p>
        </p:txBody>
      </p:sp>
      <p:sp>
        <p:nvSpPr>
          <p:cNvPr id="2" name="Titre 1">
            <a:extLst>
              <a:ext uri="{FF2B5EF4-FFF2-40B4-BE49-F238E27FC236}">
                <a16:creationId xmlns:a16="http://schemas.microsoft.com/office/drawing/2014/main" id="{385AFF9C-349E-4796-BE08-55C301B4A235}"/>
              </a:ext>
            </a:extLst>
          </p:cNvPr>
          <p:cNvSpPr>
            <a:spLocks noGrp="1"/>
          </p:cNvSpPr>
          <p:nvPr>
            <p:ph type="title"/>
          </p:nvPr>
        </p:nvSpPr>
        <p:spPr>
          <a:xfrm>
            <a:off x="2650680" y="1299420"/>
            <a:ext cx="8702640" cy="984780"/>
          </a:xfrm>
        </p:spPr>
        <p:txBody>
          <a:bodyPr/>
          <a:lstStyle/>
          <a:p>
            <a:pPr algn="ctr"/>
            <a:r>
              <a:rPr lang="fr-FR" sz="4000" b="1" dirty="0">
                <a:latin typeface="Calibri" panose="020F0502020204030204" pitchFamily="34" charset="0"/>
                <a:cs typeface="Calibri" panose="020F0502020204030204" pitchFamily="34" charset="0"/>
              </a:rPr>
              <a:t>Les avantages d’être MSU</a:t>
            </a:r>
          </a:p>
        </p:txBody>
      </p:sp>
      <p:sp>
        <p:nvSpPr>
          <p:cNvPr id="3" name="Sous-titre 2">
            <a:extLst>
              <a:ext uri="{FF2B5EF4-FFF2-40B4-BE49-F238E27FC236}">
                <a16:creationId xmlns:a16="http://schemas.microsoft.com/office/drawing/2014/main" id="{E074D2D6-87B5-4438-AE39-AFB5B712E2AD}"/>
              </a:ext>
            </a:extLst>
          </p:cNvPr>
          <p:cNvSpPr>
            <a:spLocks noGrp="1"/>
          </p:cNvSpPr>
          <p:nvPr>
            <p:ph type="subTitle"/>
          </p:nvPr>
        </p:nvSpPr>
        <p:spPr>
          <a:xfrm>
            <a:off x="838080" y="2518116"/>
            <a:ext cx="10515240" cy="3658403"/>
          </a:xfrm>
        </p:spPr>
        <p:txBody>
          <a:bodyPr/>
          <a:lstStyle/>
          <a:p>
            <a:pPr marL="457200" indent="-457200">
              <a:buFontTx/>
              <a:buChar char="-"/>
            </a:pPr>
            <a:r>
              <a:rPr lang="fr-FR" sz="2800" dirty="0">
                <a:latin typeface="Calibri" panose="020F0502020204030204" pitchFamily="34" charset="0"/>
                <a:cs typeface="Calibri" panose="020F0502020204030204" pitchFamily="34" charset="0"/>
              </a:rPr>
              <a:t>Regard externe sur notre pratique</a:t>
            </a:r>
          </a:p>
          <a:p>
            <a:pPr marL="457200" indent="-457200">
              <a:buFontTx/>
              <a:buChar char="-"/>
            </a:pPr>
            <a:r>
              <a:rPr lang="fr-FR" sz="2800" dirty="0">
                <a:latin typeface="Calibri" panose="020F0502020204030204" pitchFamily="34" charset="0"/>
                <a:cs typeface="Calibri" panose="020F0502020204030204" pitchFamily="34" charset="0"/>
              </a:rPr>
              <a:t>Echanges enrichissants EMG/MSU</a:t>
            </a:r>
          </a:p>
          <a:p>
            <a:pPr marL="457200" indent="-457200">
              <a:buFontTx/>
              <a:buChar char="-"/>
            </a:pPr>
            <a:r>
              <a:rPr lang="fr-FR" sz="2800" dirty="0">
                <a:latin typeface="Calibri" panose="020F0502020204030204" pitchFamily="34" charset="0"/>
                <a:cs typeface="Calibri" panose="020F0502020204030204" pitchFamily="34" charset="0"/>
              </a:rPr>
              <a:t>Protection contre burn-out</a:t>
            </a:r>
          </a:p>
          <a:p>
            <a:pPr marL="457200" indent="-457200">
              <a:buFontTx/>
              <a:buChar char="-"/>
            </a:pPr>
            <a:r>
              <a:rPr lang="fr-FR" sz="2800" dirty="0">
                <a:latin typeface="Calibri" panose="020F0502020204030204" pitchFamily="34" charset="0"/>
                <a:cs typeface="Calibri" panose="020F0502020204030204" pitchFamily="34" charset="0"/>
              </a:rPr>
              <a:t>Dynamisme</a:t>
            </a:r>
          </a:p>
          <a:p>
            <a:pPr marL="457200" indent="-457200">
              <a:buFontTx/>
              <a:buChar char="-"/>
            </a:pPr>
            <a:r>
              <a:rPr lang="fr-FR" sz="2800" dirty="0">
                <a:latin typeface="Calibri" panose="020F0502020204030204" pitchFamily="34" charset="0"/>
                <a:cs typeface="Calibri" panose="020F0502020204030204" pitchFamily="34" charset="0"/>
              </a:rPr>
              <a:t>Moyen de recrutement de futurs remplaçants/associés</a:t>
            </a:r>
          </a:p>
          <a:p>
            <a:pPr marL="457200" indent="-457200">
              <a:buFontTx/>
              <a:buChar char="-"/>
            </a:pPr>
            <a:r>
              <a:rPr lang="fr-FR" sz="2800" dirty="0">
                <a:latin typeface="Calibri" panose="020F0502020204030204" pitchFamily="34" charset="0"/>
                <a:cs typeface="Calibri" panose="020F0502020204030204" pitchFamily="34" charset="0"/>
              </a:rPr>
              <a:t>Apport de nouvelles données scientifiques/ pratiques de la part de l’EMG</a:t>
            </a:r>
          </a:p>
          <a:p>
            <a:endParaRPr lang="fr-FR" sz="2800" dirty="0"/>
          </a:p>
        </p:txBody>
      </p:sp>
    </p:spTree>
    <p:extLst>
      <p:ext uri="{BB962C8B-B14F-4D97-AF65-F5344CB8AC3E}">
        <p14:creationId xmlns:p14="http://schemas.microsoft.com/office/powerpoint/2010/main" val="2245007239"/>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5" name="Image 4"/>
          <p:cNvPicPr/>
          <p:nvPr/>
        </p:nvPicPr>
        <p:blipFill>
          <a:blip r:embed="rId2"/>
          <a:stretch/>
        </p:blipFill>
        <p:spPr>
          <a:xfrm>
            <a:off x="0" y="263340"/>
            <a:ext cx="2650680" cy="2088360"/>
          </a:xfrm>
          <a:prstGeom prst="rect">
            <a:avLst/>
          </a:prstGeom>
          <a:ln>
            <a:noFill/>
          </a:ln>
        </p:spPr>
      </p:pic>
      <p:sp>
        <p:nvSpPr>
          <p:cNvPr id="96" name="CustomShape 1"/>
          <p:cNvSpPr/>
          <p:nvPr/>
        </p:nvSpPr>
        <p:spPr>
          <a:xfrm>
            <a:off x="6095880" y="197280"/>
            <a:ext cx="6095520" cy="1034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fr-FR" sz="2800" b="0" strike="noStrike" spc="-1">
                <a:solidFill>
                  <a:srgbClr val="000000"/>
                </a:solidFill>
                <a:latin typeface="Eras Bold ITC"/>
              </a:rPr>
              <a:t> </a:t>
            </a:r>
            <a:r>
              <a:rPr lang="fr-FR" sz="1800" b="0" strike="noStrike" spc="-1">
                <a:solidFill>
                  <a:srgbClr val="933634"/>
                </a:solidFill>
                <a:latin typeface="Eras Bold ITC"/>
              </a:rPr>
              <a:t>Le Collège des Généralistes Enseignants </a:t>
            </a:r>
            <a:endParaRPr lang="fr-FR" sz="1800" b="0" strike="noStrike" spc="-1">
              <a:latin typeface="Arial"/>
            </a:endParaRPr>
          </a:p>
          <a:p>
            <a:pPr algn="ctr">
              <a:lnSpc>
                <a:spcPct val="100000"/>
              </a:lnSpc>
            </a:pPr>
            <a:r>
              <a:rPr lang="fr-FR" sz="1800" b="0" strike="noStrike" spc="-1">
                <a:solidFill>
                  <a:srgbClr val="933634"/>
                </a:solidFill>
                <a:latin typeface="Eras Bold ITC"/>
              </a:rPr>
              <a:t>et Maitres de Stage du Poitou Charentes </a:t>
            </a:r>
            <a:endParaRPr lang="fr-FR" sz="1800" b="0" strike="noStrike" spc="-1">
              <a:latin typeface="Arial"/>
            </a:endParaRPr>
          </a:p>
          <a:p>
            <a:pPr algn="ctr">
              <a:lnSpc>
                <a:spcPct val="100000"/>
              </a:lnSpc>
            </a:pPr>
            <a:r>
              <a:rPr lang="fr-FR" sz="800" b="0" strike="noStrike" spc="-1">
                <a:solidFill>
                  <a:srgbClr val="933634"/>
                </a:solidFill>
                <a:latin typeface="Eras Bold ITC"/>
              </a:rPr>
              <a:t>SIRET : 818 733 933 00027 </a:t>
            </a:r>
            <a:endParaRPr lang="fr-FR" sz="800" b="0" strike="noStrike" spc="-1">
              <a:latin typeface="Arial"/>
            </a:endParaRPr>
          </a:p>
          <a:p>
            <a:pPr algn="ctr">
              <a:lnSpc>
                <a:spcPct val="100000"/>
              </a:lnSpc>
            </a:pPr>
            <a:r>
              <a:rPr lang="fr-FR" sz="800" b="0" strike="noStrike" spc="-1">
                <a:solidFill>
                  <a:srgbClr val="933634"/>
                </a:solidFill>
                <a:latin typeface="Eras Bold ITC"/>
              </a:rPr>
              <a:t>Code APE : 9499Z </a:t>
            </a:r>
            <a:endParaRPr lang="fr-FR" sz="800" b="0" strike="noStrike" spc="-1">
              <a:latin typeface="Arial"/>
            </a:endParaRPr>
          </a:p>
        </p:txBody>
      </p:sp>
      <p:sp>
        <p:nvSpPr>
          <p:cNvPr id="97" name="CustomShape 2"/>
          <p:cNvSpPr/>
          <p:nvPr/>
        </p:nvSpPr>
        <p:spPr>
          <a:xfrm>
            <a:off x="1151280" y="2877840"/>
            <a:ext cx="9889200" cy="3106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fr-FR" sz="6600" b="0" strike="noStrike" spc="-1" dirty="0">
              <a:latin typeface="Arial"/>
            </a:endParaRPr>
          </a:p>
        </p:txBody>
      </p:sp>
      <p:sp>
        <p:nvSpPr>
          <p:cNvPr id="2" name="Titre 1">
            <a:extLst>
              <a:ext uri="{FF2B5EF4-FFF2-40B4-BE49-F238E27FC236}">
                <a16:creationId xmlns:a16="http://schemas.microsoft.com/office/drawing/2014/main" id="{385AFF9C-349E-4796-BE08-55C301B4A235}"/>
              </a:ext>
            </a:extLst>
          </p:cNvPr>
          <p:cNvSpPr>
            <a:spLocks noGrp="1"/>
          </p:cNvSpPr>
          <p:nvPr>
            <p:ph type="title"/>
          </p:nvPr>
        </p:nvSpPr>
        <p:spPr>
          <a:xfrm>
            <a:off x="2650680" y="1299420"/>
            <a:ext cx="8702640" cy="984780"/>
          </a:xfrm>
        </p:spPr>
        <p:txBody>
          <a:bodyPr/>
          <a:lstStyle/>
          <a:p>
            <a:pPr algn="ctr"/>
            <a:r>
              <a:rPr lang="fr-FR" sz="4000" b="1" dirty="0">
                <a:latin typeface="Calibri" panose="020F0502020204030204" pitchFamily="34" charset="0"/>
                <a:cs typeface="Calibri" panose="020F0502020204030204" pitchFamily="34" charset="0"/>
              </a:rPr>
              <a:t>Les inconvénients d’être MSU</a:t>
            </a:r>
          </a:p>
        </p:txBody>
      </p:sp>
      <p:sp>
        <p:nvSpPr>
          <p:cNvPr id="3" name="Sous-titre 2">
            <a:extLst>
              <a:ext uri="{FF2B5EF4-FFF2-40B4-BE49-F238E27FC236}">
                <a16:creationId xmlns:a16="http://schemas.microsoft.com/office/drawing/2014/main" id="{E074D2D6-87B5-4438-AE39-AFB5B712E2AD}"/>
              </a:ext>
            </a:extLst>
          </p:cNvPr>
          <p:cNvSpPr>
            <a:spLocks noGrp="1"/>
          </p:cNvSpPr>
          <p:nvPr>
            <p:ph type="subTitle"/>
          </p:nvPr>
        </p:nvSpPr>
        <p:spPr>
          <a:xfrm>
            <a:off x="838080" y="2518116"/>
            <a:ext cx="10515240" cy="3658403"/>
          </a:xfrm>
        </p:spPr>
        <p:txBody>
          <a:bodyPr/>
          <a:lstStyle/>
          <a:p>
            <a:pPr marL="457200" indent="-457200">
              <a:buFontTx/>
              <a:buChar char="-"/>
            </a:pPr>
            <a:r>
              <a:rPr lang="fr-FR" sz="2800" dirty="0">
                <a:latin typeface="Calibri" panose="020F0502020204030204" pitchFamily="34" charset="0"/>
                <a:cs typeface="Calibri" panose="020F0502020204030204" pitchFamily="34" charset="0"/>
              </a:rPr>
              <a:t>Formation pédagogique initiale obligatoire (mais apport de nouvelles connaissances)</a:t>
            </a:r>
          </a:p>
          <a:p>
            <a:pPr marL="457200" indent="-457200">
              <a:buFontTx/>
              <a:buChar char="-"/>
            </a:pPr>
            <a:r>
              <a:rPr lang="fr-FR" sz="2800" dirty="0">
                <a:latin typeface="Calibri" panose="020F0502020204030204" pitchFamily="34" charset="0"/>
                <a:cs typeface="Calibri" panose="020F0502020204030204" pitchFamily="34" charset="0"/>
              </a:rPr>
              <a:t>Regard sur notre pratique (mais modifier nos pratiques)</a:t>
            </a:r>
          </a:p>
          <a:p>
            <a:pPr marL="457200" indent="-457200">
              <a:buFontTx/>
              <a:buChar char="-"/>
            </a:pPr>
            <a:r>
              <a:rPr lang="fr-FR" sz="2800" dirty="0">
                <a:latin typeface="Calibri" panose="020F0502020204030204" pitchFamily="34" charset="0"/>
                <a:cs typeface="Calibri" panose="020F0502020204030204" pitchFamily="34" charset="0"/>
              </a:rPr>
              <a:t>Nécessité de s’entendre avec l’EMG (mais recours auprès du DMG possible)</a:t>
            </a:r>
          </a:p>
          <a:p>
            <a:pPr marL="457200" indent="-457200">
              <a:buFontTx/>
              <a:buChar char="-"/>
            </a:pPr>
            <a:endParaRPr lang="fr-FR" sz="2800" dirty="0"/>
          </a:p>
          <a:p>
            <a:pPr marL="457200" indent="-457200">
              <a:buFontTx/>
              <a:buChar char="-"/>
            </a:pPr>
            <a:endParaRPr lang="fr-FR" sz="2800" dirty="0"/>
          </a:p>
          <a:p>
            <a:endParaRPr lang="fr-FR" sz="2800" dirty="0"/>
          </a:p>
        </p:txBody>
      </p:sp>
    </p:spTree>
    <p:extLst>
      <p:ext uri="{BB962C8B-B14F-4D97-AF65-F5344CB8AC3E}">
        <p14:creationId xmlns:p14="http://schemas.microsoft.com/office/powerpoint/2010/main" val="2551054601"/>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5" name="Image 4"/>
          <p:cNvPicPr/>
          <p:nvPr/>
        </p:nvPicPr>
        <p:blipFill>
          <a:blip r:embed="rId2"/>
          <a:stretch/>
        </p:blipFill>
        <p:spPr>
          <a:xfrm>
            <a:off x="0" y="263340"/>
            <a:ext cx="2650680" cy="2088360"/>
          </a:xfrm>
          <a:prstGeom prst="rect">
            <a:avLst/>
          </a:prstGeom>
          <a:ln>
            <a:noFill/>
          </a:ln>
        </p:spPr>
      </p:pic>
      <p:sp>
        <p:nvSpPr>
          <p:cNvPr id="96" name="CustomShape 1"/>
          <p:cNvSpPr/>
          <p:nvPr/>
        </p:nvSpPr>
        <p:spPr>
          <a:xfrm>
            <a:off x="6095880" y="197280"/>
            <a:ext cx="6095520" cy="1034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fr-FR" sz="2800" b="0" strike="noStrike" spc="-1">
                <a:solidFill>
                  <a:srgbClr val="000000"/>
                </a:solidFill>
                <a:latin typeface="Eras Bold ITC"/>
              </a:rPr>
              <a:t> </a:t>
            </a:r>
            <a:r>
              <a:rPr lang="fr-FR" sz="1800" b="0" strike="noStrike" spc="-1">
                <a:solidFill>
                  <a:srgbClr val="933634"/>
                </a:solidFill>
                <a:latin typeface="Eras Bold ITC"/>
              </a:rPr>
              <a:t>Le Collège des Généralistes Enseignants </a:t>
            </a:r>
            <a:endParaRPr lang="fr-FR" sz="1800" b="0" strike="noStrike" spc="-1">
              <a:latin typeface="Arial"/>
            </a:endParaRPr>
          </a:p>
          <a:p>
            <a:pPr algn="ctr">
              <a:lnSpc>
                <a:spcPct val="100000"/>
              </a:lnSpc>
            </a:pPr>
            <a:r>
              <a:rPr lang="fr-FR" sz="1800" b="0" strike="noStrike" spc="-1">
                <a:solidFill>
                  <a:srgbClr val="933634"/>
                </a:solidFill>
                <a:latin typeface="Eras Bold ITC"/>
              </a:rPr>
              <a:t>et Maitres de Stage du Poitou Charentes </a:t>
            </a:r>
            <a:endParaRPr lang="fr-FR" sz="1800" b="0" strike="noStrike" spc="-1">
              <a:latin typeface="Arial"/>
            </a:endParaRPr>
          </a:p>
          <a:p>
            <a:pPr algn="ctr">
              <a:lnSpc>
                <a:spcPct val="100000"/>
              </a:lnSpc>
            </a:pPr>
            <a:r>
              <a:rPr lang="fr-FR" sz="800" b="0" strike="noStrike" spc="-1">
                <a:solidFill>
                  <a:srgbClr val="933634"/>
                </a:solidFill>
                <a:latin typeface="Eras Bold ITC"/>
              </a:rPr>
              <a:t>SIRET : 818 733 933 00027 </a:t>
            </a:r>
            <a:endParaRPr lang="fr-FR" sz="800" b="0" strike="noStrike" spc="-1">
              <a:latin typeface="Arial"/>
            </a:endParaRPr>
          </a:p>
          <a:p>
            <a:pPr algn="ctr">
              <a:lnSpc>
                <a:spcPct val="100000"/>
              </a:lnSpc>
            </a:pPr>
            <a:r>
              <a:rPr lang="fr-FR" sz="800" b="0" strike="noStrike" spc="-1">
                <a:solidFill>
                  <a:srgbClr val="933634"/>
                </a:solidFill>
                <a:latin typeface="Eras Bold ITC"/>
              </a:rPr>
              <a:t>Code APE : 9499Z </a:t>
            </a:r>
            <a:endParaRPr lang="fr-FR" sz="800" b="0" strike="noStrike" spc="-1">
              <a:latin typeface="Arial"/>
            </a:endParaRPr>
          </a:p>
        </p:txBody>
      </p:sp>
      <p:sp>
        <p:nvSpPr>
          <p:cNvPr id="97" name="CustomShape 2"/>
          <p:cNvSpPr/>
          <p:nvPr/>
        </p:nvSpPr>
        <p:spPr>
          <a:xfrm>
            <a:off x="1151280" y="2877840"/>
            <a:ext cx="9889200" cy="3106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fr-FR" sz="6600" b="0" strike="noStrike" spc="-1" dirty="0">
              <a:latin typeface="Arial"/>
            </a:endParaRPr>
          </a:p>
        </p:txBody>
      </p:sp>
      <p:sp>
        <p:nvSpPr>
          <p:cNvPr id="2" name="Titre 1">
            <a:extLst>
              <a:ext uri="{FF2B5EF4-FFF2-40B4-BE49-F238E27FC236}">
                <a16:creationId xmlns:a16="http://schemas.microsoft.com/office/drawing/2014/main" id="{385AFF9C-349E-4796-BE08-55C301B4A235}"/>
              </a:ext>
            </a:extLst>
          </p:cNvPr>
          <p:cNvSpPr>
            <a:spLocks noGrp="1"/>
          </p:cNvSpPr>
          <p:nvPr>
            <p:ph type="title"/>
          </p:nvPr>
        </p:nvSpPr>
        <p:spPr>
          <a:xfrm>
            <a:off x="2650680" y="1299420"/>
            <a:ext cx="8702640" cy="984780"/>
          </a:xfrm>
        </p:spPr>
        <p:txBody>
          <a:bodyPr/>
          <a:lstStyle/>
          <a:p>
            <a:pPr algn="ctr"/>
            <a:r>
              <a:rPr lang="fr-FR" sz="4000" b="1" dirty="0">
                <a:latin typeface="Calibri" panose="020F0502020204030204" pitchFamily="34" charset="0"/>
                <a:cs typeface="Calibri" panose="020F0502020204030204" pitchFamily="34" charset="0"/>
              </a:rPr>
              <a:t>Organisation des stages</a:t>
            </a:r>
          </a:p>
        </p:txBody>
      </p:sp>
      <p:sp>
        <p:nvSpPr>
          <p:cNvPr id="3" name="Sous-titre 2">
            <a:extLst>
              <a:ext uri="{FF2B5EF4-FFF2-40B4-BE49-F238E27FC236}">
                <a16:creationId xmlns:a16="http://schemas.microsoft.com/office/drawing/2014/main" id="{E074D2D6-87B5-4438-AE39-AFB5B712E2AD}"/>
              </a:ext>
            </a:extLst>
          </p:cNvPr>
          <p:cNvSpPr>
            <a:spLocks noGrp="1"/>
          </p:cNvSpPr>
          <p:nvPr>
            <p:ph type="subTitle"/>
          </p:nvPr>
        </p:nvSpPr>
        <p:spPr>
          <a:xfrm>
            <a:off x="838080" y="2518116"/>
            <a:ext cx="10515240" cy="3658403"/>
          </a:xfrm>
        </p:spPr>
        <p:txBody>
          <a:bodyPr/>
          <a:lstStyle/>
          <a:p>
            <a:pPr marL="457200" indent="-457200">
              <a:buFontTx/>
              <a:buChar char="-"/>
            </a:pPr>
            <a:r>
              <a:rPr lang="fr-FR" sz="2800" dirty="0">
                <a:latin typeface="Calibri" panose="020F0502020204030204" pitchFamily="34" charset="0"/>
                <a:cs typeface="Calibri" panose="020F0502020204030204" pitchFamily="34" charset="0"/>
              </a:rPr>
              <a:t>Trinôme ou binôme exceptionnellement pour 1 EMG</a:t>
            </a:r>
          </a:p>
          <a:p>
            <a:pPr marL="457200" indent="-457200">
              <a:buFontTx/>
              <a:buChar char="-"/>
            </a:pPr>
            <a:r>
              <a:rPr lang="fr-FR" sz="2800" dirty="0">
                <a:latin typeface="Calibri" panose="020F0502020204030204" pitchFamily="34" charset="0"/>
                <a:cs typeface="Calibri" panose="020F0502020204030204" pitchFamily="34" charset="0"/>
              </a:rPr>
              <a:t>Externe: 1 à 2 jours par semaine chacun</a:t>
            </a:r>
          </a:p>
          <a:p>
            <a:pPr marL="457200" indent="-457200">
              <a:buFontTx/>
              <a:buChar char="-"/>
            </a:pPr>
            <a:r>
              <a:rPr lang="fr-FR" sz="2800" dirty="0">
                <a:latin typeface="Calibri" panose="020F0502020204030204" pitchFamily="34" charset="0"/>
                <a:cs typeface="Calibri" panose="020F0502020204030204" pitchFamily="34" charset="0"/>
              </a:rPr>
              <a:t>Niveau 1: 1 à 2 jours par semaine chacun</a:t>
            </a:r>
          </a:p>
          <a:p>
            <a:pPr marL="457200" indent="-457200">
              <a:buFontTx/>
              <a:buChar char="-"/>
            </a:pPr>
            <a:r>
              <a:rPr lang="fr-FR" sz="2800" dirty="0">
                <a:latin typeface="Calibri" panose="020F0502020204030204" pitchFamily="34" charset="0"/>
                <a:cs typeface="Calibri" panose="020F0502020204030204" pitchFamily="34" charset="0"/>
              </a:rPr>
              <a:t>SASPAS: 1 à 2 jour par semaine chacun</a:t>
            </a:r>
          </a:p>
          <a:p>
            <a:pPr marL="457200" indent="-457200">
              <a:buFontTx/>
              <a:buChar char="-"/>
            </a:pPr>
            <a:r>
              <a:rPr lang="fr-FR" sz="2800" dirty="0">
                <a:latin typeface="Calibri" panose="020F0502020204030204" pitchFamily="34" charset="0"/>
                <a:cs typeface="Calibri" panose="020F0502020204030204" pitchFamily="34" charset="0"/>
              </a:rPr>
              <a:t>Possibilité de stages satellites (autres spé, SF, kiné, pharmacie, PMI…)</a:t>
            </a:r>
          </a:p>
          <a:p>
            <a:pPr marL="457200" indent="-457200">
              <a:buFontTx/>
              <a:buChar char="-"/>
            </a:pPr>
            <a:r>
              <a:rPr lang="fr-FR" sz="2800" dirty="0">
                <a:latin typeface="Calibri" panose="020F0502020204030204" pitchFamily="34" charset="0"/>
                <a:cs typeface="Calibri" panose="020F0502020204030204" pitchFamily="34" charset="0"/>
              </a:rPr>
              <a:t>Stages de 6 mois (mai à novembre et novembre à mai)</a:t>
            </a:r>
          </a:p>
          <a:p>
            <a:pPr marL="457200" indent="-457200">
              <a:buFontTx/>
              <a:buChar char="-"/>
            </a:pPr>
            <a:endParaRPr lang="fr-FR" sz="2800" dirty="0"/>
          </a:p>
          <a:p>
            <a:pPr marL="457200" indent="-457200">
              <a:buFontTx/>
              <a:buChar char="-"/>
            </a:pPr>
            <a:endParaRPr lang="fr-FR" sz="2800" dirty="0"/>
          </a:p>
          <a:p>
            <a:endParaRPr lang="fr-FR" sz="2800" dirty="0"/>
          </a:p>
        </p:txBody>
      </p:sp>
    </p:spTree>
    <p:extLst>
      <p:ext uri="{BB962C8B-B14F-4D97-AF65-F5344CB8AC3E}">
        <p14:creationId xmlns:p14="http://schemas.microsoft.com/office/powerpoint/2010/main" val="3336125899"/>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5" name="Image 4"/>
          <p:cNvPicPr/>
          <p:nvPr/>
        </p:nvPicPr>
        <p:blipFill>
          <a:blip r:embed="rId2"/>
          <a:stretch/>
        </p:blipFill>
        <p:spPr>
          <a:xfrm>
            <a:off x="0" y="263340"/>
            <a:ext cx="2650680" cy="2088360"/>
          </a:xfrm>
          <a:prstGeom prst="rect">
            <a:avLst/>
          </a:prstGeom>
          <a:ln>
            <a:noFill/>
          </a:ln>
        </p:spPr>
      </p:pic>
      <p:sp>
        <p:nvSpPr>
          <p:cNvPr id="96" name="CustomShape 1"/>
          <p:cNvSpPr/>
          <p:nvPr/>
        </p:nvSpPr>
        <p:spPr>
          <a:xfrm>
            <a:off x="6095880" y="197280"/>
            <a:ext cx="6095520" cy="1034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fr-FR" sz="2800" b="0" strike="noStrike" spc="-1">
                <a:solidFill>
                  <a:srgbClr val="000000"/>
                </a:solidFill>
                <a:latin typeface="Eras Bold ITC"/>
              </a:rPr>
              <a:t> </a:t>
            </a:r>
            <a:r>
              <a:rPr lang="fr-FR" sz="1800" b="0" strike="noStrike" spc="-1">
                <a:solidFill>
                  <a:srgbClr val="933634"/>
                </a:solidFill>
                <a:latin typeface="Eras Bold ITC"/>
              </a:rPr>
              <a:t>Le Collège des Généralistes Enseignants </a:t>
            </a:r>
            <a:endParaRPr lang="fr-FR" sz="1800" b="0" strike="noStrike" spc="-1">
              <a:latin typeface="Arial"/>
            </a:endParaRPr>
          </a:p>
          <a:p>
            <a:pPr algn="ctr">
              <a:lnSpc>
                <a:spcPct val="100000"/>
              </a:lnSpc>
            </a:pPr>
            <a:r>
              <a:rPr lang="fr-FR" sz="1800" b="0" strike="noStrike" spc="-1">
                <a:solidFill>
                  <a:srgbClr val="933634"/>
                </a:solidFill>
                <a:latin typeface="Eras Bold ITC"/>
              </a:rPr>
              <a:t>et Maitres de Stage du Poitou Charentes </a:t>
            </a:r>
            <a:endParaRPr lang="fr-FR" sz="1800" b="0" strike="noStrike" spc="-1">
              <a:latin typeface="Arial"/>
            </a:endParaRPr>
          </a:p>
          <a:p>
            <a:pPr algn="ctr">
              <a:lnSpc>
                <a:spcPct val="100000"/>
              </a:lnSpc>
            </a:pPr>
            <a:r>
              <a:rPr lang="fr-FR" sz="800" b="0" strike="noStrike" spc="-1">
                <a:solidFill>
                  <a:srgbClr val="933634"/>
                </a:solidFill>
                <a:latin typeface="Eras Bold ITC"/>
              </a:rPr>
              <a:t>SIRET : 818 733 933 00027 </a:t>
            </a:r>
            <a:endParaRPr lang="fr-FR" sz="800" b="0" strike="noStrike" spc="-1">
              <a:latin typeface="Arial"/>
            </a:endParaRPr>
          </a:p>
          <a:p>
            <a:pPr algn="ctr">
              <a:lnSpc>
                <a:spcPct val="100000"/>
              </a:lnSpc>
            </a:pPr>
            <a:r>
              <a:rPr lang="fr-FR" sz="800" b="0" strike="noStrike" spc="-1">
                <a:solidFill>
                  <a:srgbClr val="933634"/>
                </a:solidFill>
                <a:latin typeface="Eras Bold ITC"/>
              </a:rPr>
              <a:t>Code APE : 9499Z </a:t>
            </a:r>
            <a:endParaRPr lang="fr-FR" sz="800" b="0" strike="noStrike" spc="-1">
              <a:latin typeface="Arial"/>
            </a:endParaRPr>
          </a:p>
        </p:txBody>
      </p:sp>
      <p:sp>
        <p:nvSpPr>
          <p:cNvPr id="97" name="CustomShape 2"/>
          <p:cNvSpPr/>
          <p:nvPr/>
        </p:nvSpPr>
        <p:spPr>
          <a:xfrm>
            <a:off x="1151280" y="2877840"/>
            <a:ext cx="9889200" cy="3106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fr-FR" sz="6600" b="0" strike="noStrike" spc="-1" dirty="0">
              <a:latin typeface="Arial"/>
            </a:endParaRPr>
          </a:p>
        </p:txBody>
      </p:sp>
      <p:sp>
        <p:nvSpPr>
          <p:cNvPr id="2" name="Titre 1">
            <a:extLst>
              <a:ext uri="{FF2B5EF4-FFF2-40B4-BE49-F238E27FC236}">
                <a16:creationId xmlns:a16="http://schemas.microsoft.com/office/drawing/2014/main" id="{385AFF9C-349E-4796-BE08-55C301B4A235}"/>
              </a:ext>
            </a:extLst>
          </p:cNvPr>
          <p:cNvSpPr>
            <a:spLocks noGrp="1"/>
          </p:cNvSpPr>
          <p:nvPr>
            <p:ph type="title"/>
          </p:nvPr>
        </p:nvSpPr>
        <p:spPr>
          <a:xfrm>
            <a:off x="2650680" y="1299420"/>
            <a:ext cx="8702640" cy="984780"/>
          </a:xfrm>
        </p:spPr>
        <p:txBody>
          <a:bodyPr/>
          <a:lstStyle/>
          <a:p>
            <a:pPr algn="ctr"/>
            <a:r>
              <a:rPr lang="fr-FR" sz="4000" b="1" dirty="0">
                <a:latin typeface="Calibri" panose="020F0502020204030204" pitchFamily="34" charset="0"/>
                <a:cs typeface="Calibri" panose="020F0502020204030204" pitchFamily="34" charset="0"/>
              </a:rPr>
              <a:t>Rémunération des MSU</a:t>
            </a:r>
          </a:p>
        </p:txBody>
      </p:sp>
      <p:sp>
        <p:nvSpPr>
          <p:cNvPr id="3" name="Sous-titre 2">
            <a:extLst>
              <a:ext uri="{FF2B5EF4-FFF2-40B4-BE49-F238E27FC236}">
                <a16:creationId xmlns:a16="http://schemas.microsoft.com/office/drawing/2014/main" id="{E074D2D6-87B5-4438-AE39-AFB5B712E2AD}"/>
              </a:ext>
            </a:extLst>
          </p:cNvPr>
          <p:cNvSpPr>
            <a:spLocks noGrp="1"/>
          </p:cNvSpPr>
          <p:nvPr>
            <p:ph type="subTitle"/>
          </p:nvPr>
        </p:nvSpPr>
        <p:spPr>
          <a:xfrm>
            <a:off x="838080" y="2518116"/>
            <a:ext cx="10515240" cy="3658403"/>
          </a:xfrm>
        </p:spPr>
        <p:txBody>
          <a:bodyPr/>
          <a:lstStyle/>
          <a:p>
            <a:pPr marL="457200" indent="-457200">
              <a:buFontTx/>
              <a:buChar char="-"/>
            </a:pPr>
            <a:r>
              <a:rPr lang="fr-FR" sz="2800" b="1" dirty="0">
                <a:latin typeface="Calibri" panose="020F0502020204030204" pitchFamily="34" charset="0"/>
                <a:cs typeface="Calibri" panose="020F0502020204030204" pitchFamily="34" charset="0"/>
              </a:rPr>
              <a:t>Externes</a:t>
            </a:r>
            <a:r>
              <a:rPr lang="fr-FR" sz="2800" dirty="0">
                <a:latin typeface="Calibri" panose="020F0502020204030204" pitchFamily="34" charset="0"/>
                <a:cs typeface="Calibri" panose="020F0502020204030204" pitchFamily="34" charset="0"/>
              </a:rPr>
              <a:t>: pour 3 mois de stage: 300€/mois/2 MSU soit 450€/ MSU / 3 mois</a:t>
            </a:r>
          </a:p>
          <a:p>
            <a:endParaRPr lang="fr-FR" sz="2800" dirty="0">
              <a:latin typeface="Calibri" panose="020F0502020204030204" pitchFamily="34" charset="0"/>
              <a:cs typeface="Calibri" panose="020F0502020204030204" pitchFamily="34" charset="0"/>
            </a:endParaRPr>
          </a:p>
          <a:p>
            <a:pPr marL="457200" indent="-457200">
              <a:buFontTx/>
              <a:buChar char="-"/>
            </a:pPr>
            <a:r>
              <a:rPr lang="fr-FR" sz="2800" b="1" dirty="0">
                <a:latin typeface="Calibri" panose="020F0502020204030204" pitchFamily="34" charset="0"/>
                <a:cs typeface="Calibri" panose="020F0502020204030204" pitchFamily="34" charset="0"/>
              </a:rPr>
              <a:t>Internes</a:t>
            </a:r>
            <a:r>
              <a:rPr lang="fr-FR" sz="2800" dirty="0">
                <a:latin typeface="Calibri" panose="020F0502020204030204" pitchFamily="34" charset="0"/>
                <a:cs typeface="Calibri" panose="020F0502020204030204" pitchFamily="34" charset="0"/>
              </a:rPr>
              <a:t>: pour 6 mois de stage: 1200€/ MSU/ 6 mois </a:t>
            </a:r>
          </a:p>
          <a:p>
            <a:endParaRPr lang="fr-FR" sz="2800" dirty="0"/>
          </a:p>
        </p:txBody>
      </p:sp>
    </p:spTree>
    <p:extLst>
      <p:ext uri="{BB962C8B-B14F-4D97-AF65-F5344CB8AC3E}">
        <p14:creationId xmlns:p14="http://schemas.microsoft.com/office/powerpoint/2010/main" val="3351817357"/>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5" name="Image 4"/>
          <p:cNvPicPr/>
          <p:nvPr/>
        </p:nvPicPr>
        <p:blipFill>
          <a:blip r:embed="rId2"/>
          <a:stretch/>
        </p:blipFill>
        <p:spPr>
          <a:xfrm>
            <a:off x="0" y="263340"/>
            <a:ext cx="2650680" cy="2088360"/>
          </a:xfrm>
          <a:prstGeom prst="rect">
            <a:avLst/>
          </a:prstGeom>
          <a:ln>
            <a:noFill/>
          </a:ln>
        </p:spPr>
      </p:pic>
      <p:sp>
        <p:nvSpPr>
          <p:cNvPr id="96" name="CustomShape 1"/>
          <p:cNvSpPr/>
          <p:nvPr/>
        </p:nvSpPr>
        <p:spPr>
          <a:xfrm>
            <a:off x="6095880" y="197280"/>
            <a:ext cx="6095520" cy="1034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fr-FR" sz="2800" b="0" strike="noStrike" spc="-1">
                <a:solidFill>
                  <a:srgbClr val="000000"/>
                </a:solidFill>
                <a:latin typeface="Eras Bold ITC"/>
              </a:rPr>
              <a:t> </a:t>
            </a:r>
            <a:r>
              <a:rPr lang="fr-FR" sz="1800" b="0" strike="noStrike" spc="-1">
                <a:solidFill>
                  <a:srgbClr val="933634"/>
                </a:solidFill>
                <a:latin typeface="Eras Bold ITC"/>
              </a:rPr>
              <a:t>Le Collège des Généralistes Enseignants </a:t>
            </a:r>
            <a:endParaRPr lang="fr-FR" sz="1800" b="0" strike="noStrike" spc="-1">
              <a:latin typeface="Arial"/>
            </a:endParaRPr>
          </a:p>
          <a:p>
            <a:pPr algn="ctr">
              <a:lnSpc>
                <a:spcPct val="100000"/>
              </a:lnSpc>
            </a:pPr>
            <a:r>
              <a:rPr lang="fr-FR" sz="1800" b="0" strike="noStrike" spc="-1">
                <a:solidFill>
                  <a:srgbClr val="933634"/>
                </a:solidFill>
                <a:latin typeface="Eras Bold ITC"/>
              </a:rPr>
              <a:t>et Maitres de Stage du Poitou Charentes </a:t>
            </a:r>
            <a:endParaRPr lang="fr-FR" sz="1800" b="0" strike="noStrike" spc="-1">
              <a:latin typeface="Arial"/>
            </a:endParaRPr>
          </a:p>
          <a:p>
            <a:pPr algn="ctr">
              <a:lnSpc>
                <a:spcPct val="100000"/>
              </a:lnSpc>
            </a:pPr>
            <a:r>
              <a:rPr lang="fr-FR" sz="800" b="0" strike="noStrike" spc="-1">
                <a:solidFill>
                  <a:srgbClr val="933634"/>
                </a:solidFill>
                <a:latin typeface="Eras Bold ITC"/>
              </a:rPr>
              <a:t>SIRET : 818 733 933 00027 </a:t>
            </a:r>
            <a:endParaRPr lang="fr-FR" sz="800" b="0" strike="noStrike" spc="-1">
              <a:latin typeface="Arial"/>
            </a:endParaRPr>
          </a:p>
          <a:p>
            <a:pPr algn="ctr">
              <a:lnSpc>
                <a:spcPct val="100000"/>
              </a:lnSpc>
            </a:pPr>
            <a:r>
              <a:rPr lang="fr-FR" sz="800" b="0" strike="noStrike" spc="-1">
                <a:solidFill>
                  <a:srgbClr val="933634"/>
                </a:solidFill>
                <a:latin typeface="Eras Bold ITC"/>
              </a:rPr>
              <a:t>Code APE : 9499Z </a:t>
            </a:r>
            <a:endParaRPr lang="fr-FR" sz="800" b="0" strike="noStrike" spc="-1">
              <a:latin typeface="Arial"/>
            </a:endParaRPr>
          </a:p>
        </p:txBody>
      </p:sp>
      <p:sp>
        <p:nvSpPr>
          <p:cNvPr id="97" name="CustomShape 2"/>
          <p:cNvSpPr/>
          <p:nvPr/>
        </p:nvSpPr>
        <p:spPr>
          <a:xfrm>
            <a:off x="1151280" y="2877840"/>
            <a:ext cx="9889200" cy="3106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fr-FR" sz="6600" b="0" strike="noStrike" spc="-1" dirty="0">
              <a:latin typeface="Arial"/>
            </a:endParaRPr>
          </a:p>
        </p:txBody>
      </p:sp>
      <p:sp>
        <p:nvSpPr>
          <p:cNvPr id="2" name="Titre 1">
            <a:extLst>
              <a:ext uri="{FF2B5EF4-FFF2-40B4-BE49-F238E27FC236}">
                <a16:creationId xmlns:a16="http://schemas.microsoft.com/office/drawing/2014/main" id="{385AFF9C-349E-4796-BE08-55C301B4A235}"/>
              </a:ext>
            </a:extLst>
          </p:cNvPr>
          <p:cNvSpPr>
            <a:spLocks noGrp="1"/>
          </p:cNvSpPr>
          <p:nvPr>
            <p:ph type="title"/>
          </p:nvPr>
        </p:nvSpPr>
        <p:spPr>
          <a:xfrm>
            <a:off x="2650680" y="1299420"/>
            <a:ext cx="8702640" cy="984780"/>
          </a:xfrm>
        </p:spPr>
        <p:txBody>
          <a:bodyPr/>
          <a:lstStyle/>
          <a:p>
            <a:pPr algn="ctr"/>
            <a:r>
              <a:rPr lang="fr-FR" sz="4000" b="1" dirty="0">
                <a:latin typeface="Calibri" panose="020F0502020204030204" pitchFamily="34" charset="0"/>
                <a:cs typeface="Calibri" panose="020F0502020204030204" pitchFamily="34" charset="0"/>
              </a:rPr>
              <a:t>Les avantages de la MG à promouvoir auprès des EMG</a:t>
            </a:r>
          </a:p>
        </p:txBody>
      </p:sp>
      <p:sp>
        <p:nvSpPr>
          <p:cNvPr id="3" name="Sous-titre 2">
            <a:extLst>
              <a:ext uri="{FF2B5EF4-FFF2-40B4-BE49-F238E27FC236}">
                <a16:creationId xmlns:a16="http://schemas.microsoft.com/office/drawing/2014/main" id="{E074D2D6-87B5-4438-AE39-AFB5B712E2AD}"/>
              </a:ext>
            </a:extLst>
          </p:cNvPr>
          <p:cNvSpPr>
            <a:spLocks noGrp="1"/>
          </p:cNvSpPr>
          <p:nvPr>
            <p:ph type="subTitle"/>
          </p:nvPr>
        </p:nvSpPr>
        <p:spPr>
          <a:xfrm>
            <a:off x="838080" y="2558643"/>
            <a:ext cx="10515240" cy="3952138"/>
          </a:xfrm>
        </p:spPr>
        <p:txBody>
          <a:bodyPr/>
          <a:lstStyle/>
          <a:p>
            <a:pPr marL="457200" indent="-457200">
              <a:buFontTx/>
              <a:buChar char="-"/>
            </a:pPr>
            <a:r>
              <a:rPr lang="fr-FR" sz="2800" dirty="0">
                <a:latin typeface="Calibri" panose="020F0502020204030204" pitchFamily="34" charset="0"/>
                <a:cs typeface="Calibri" panose="020F0502020204030204" pitchFamily="34" charset="0"/>
              </a:rPr>
              <a:t>Liberté</a:t>
            </a:r>
            <a:r>
              <a:rPr lang="fr-FR" sz="2800" b="1" dirty="0">
                <a:latin typeface="Calibri" panose="020F0502020204030204" pitchFamily="34" charset="0"/>
                <a:cs typeface="Calibri" panose="020F0502020204030204" pitchFamily="34" charset="0"/>
              </a:rPr>
              <a:t> </a:t>
            </a:r>
            <a:r>
              <a:rPr lang="fr-FR" sz="2800" dirty="0">
                <a:latin typeface="Calibri" panose="020F0502020204030204" pitchFamily="34" charset="0"/>
                <a:cs typeface="Calibri" panose="020F0502020204030204" pitchFamily="34" charset="0"/>
              </a:rPr>
              <a:t>des horaires et planning (en libéral)</a:t>
            </a:r>
          </a:p>
          <a:p>
            <a:pPr marL="457200" indent="-457200">
              <a:buFontTx/>
              <a:buChar char="-"/>
            </a:pPr>
            <a:r>
              <a:rPr lang="fr-FR" sz="2800" dirty="0">
                <a:latin typeface="Calibri" panose="020F0502020204030204" pitchFamily="34" charset="0"/>
                <a:cs typeface="Calibri" panose="020F0502020204030204" pitchFamily="34" charset="0"/>
              </a:rPr>
              <a:t>Installation et organisation de travail assez libres (en libéral)</a:t>
            </a:r>
          </a:p>
          <a:p>
            <a:pPr marL="457200" indent="-457200">
              <a:buFontTx/>
              <a:buChar char="-"/>
            </a:pPr>
            <a:r>
              <a:rPr lang="fr-FR" sz="2800" dirty="0">
                <a:latin typeface="Calibri" panose="020F0502020204030204" pitchFamily="34" charset="0"/>
                <a:cs typeface="Calibri" panose="020F0502020204030204" pitchFamily="34" charset="0"/>
              </a:rPr>
              <a:t>Nombre de jours de vacances non imposé (en libéral)</a:t>
            </a:r>
          </a:p>
          <a:p>
            <a:pPr marL="457200" indent="-457200">
              <a:buFontTx/>
              <a:buChar char="-"/>
            </a:pPr>
            <a:r>
              <a:rPr lang="fr-FR" sz="2800" dirty="0">
                <a:latin typeface="Calibri" panose="020F0502020204030204" pitchFamily="34" charset="0"/>
                <a:cs typeface="Calibri" panose="020F0502020204030204" pitchFamily="34" charset="0"/>
              </a:rPr>
              <a:t>Relations privilégiées avec les patients et famille</a:t>
            </a:r>
          </a:p>
          <a:p>
            <a:pPr marL="457200" indent="-457200">
              <a:buFontTx/>
              <a:buChar char="-"/>
            </a:pPr>
            <a:r>
              <a:rPr lang="fr-FR" sz="2800" dirty="0">
                <a:latin typeface="Calibri" panose="020F0502020204030204" pitchFamily="34" charset="0"/>
                <a:cs typeface="Calibri" panose="020F0502020204030204" pitchFamily="34" charset="0"/>
              </a:rPr>
              <a:t>Diversité des actes et des spécialités pratiquées</a:t>
            </a:r>
          </a:p>
          <a:p>
            <a:pPr marL="457200" indent="-457200">
              <a:buFontTx/>
              <a:buChar char="-"/>
            </a:pPr>
            <a:r>
              <a:rPr lang="fr-FR" sz="2800" dirty="0">
                <a:latin typeface="Calibri" panose="020F0502020204030204" pitchFamily="34" charset="0"/>
                <a:cs typeface="Calibri" panose="020F0502020204030204" pitchFamily="34" charset="0"/>
              </a:rPr>
              <a:t>Diversité des activités médicales complémentaires possibles (EHPAD, </a:t>
            </a:r>
            <a:r>
              <a:rPr lang="fr-FR" sz="2800" dirty="0" err="1">
                <a:latin typeface="Calibri" panose="020F0502020204030204" pitchFamily="34" charset="0"/>
                <a:cs typeface="Calibri" panose="020F0502020204030204" pitchFamily="34" charset="0"/>
              </a:rPr>
              <a:t>crêche</a:t>
            </a:r>
            <a:r>
              <a:rPr lang="fr-FR" sz="2800" dirty="0">
                <a:latin typeface="Calibri" panose="020F0502020204030204" pitchFamily="34" charset="0"/>
                <a:cs typeface="Calibri" panose="020F0502020204030204" pitchFamily="34" charset="0"/>
              </a:rPr>
              <a:t>, PMI, planning familial, régulation, thermalisme, secourisme…)</a:t>
            </a:r>
          </a:p>
          <a:p>
            <a:pPr marL="457200" indent="-457200">
              <a:buFontTx/>
              <a:buChar char="-"/>
            </a:pPr>
            <a:endParaRPr lang="fr-FR" sz="2800" dirty="0">
              <a:latin typeface="Calibri" panose="020F0502020204030204" pitchFamily="34" charset="0"/>
              <a:cs typeface="Calibri" panose="020F0502020204030204" pitchFamily="34" charset="0"/>
            </a:endParaRPr>
          </a:p>
          <a:p>
            <a:endParaRPr lang="fr-FR" sz="2800" dirty="0">
              <a:latin typeface="Calibri" panose="020F0502020204030204" pitchFamily="34" charset="0"/>
              <a:cs typeface="Calibri" panose="020F0502020204030204" pitchFamily="34" charset="0"/>
            </a:endParaRPr>
          </a:p>
          <a:p>
            <a:endParaRPr lang="fr-FR" sz="2800" dirty="0"/>
          </a:p>
        </p:txBody>
      </p:sp>
    </p:spTree>
    <p:extLst>
      <p:ext uri="{BB962C8B-B14F-4D97-AF65-F5344CB8AC3E}">
        <p14:creationId xmlns:p14="http://schemas.microsoft.com/office/powerpoint/2010/main" val="3364043681"/>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7" name="Image 4"/>
          <p:cNvPicPr/>
          <p:nvPr/>
        </p:nvPicPr>
        <p:blipFill>
          <a:blip r:embed="rId2"/>
          <a:stretch/>
        </p:blipFill>
        <p:spPr>
          <a:xfrm>
            <a:off x="179280" y="197280"/>
            <a:ext cx="2650680" cy="2088360"/>
          </a:xfrm>
          <a:prstGeom prst="rect">
            <a:avLst/>
          </a:prstGeom>
          <a:ln>
            <a:noFill/>
          </a:ln>
        </p:spPr>
      </p:pic>
      <p:sp>
        <p:nvSpPr>
          <p:cNvPr id="158" name="CustomShape 1"/>
          <p:cNvSpPr/>
          <p:nvPr/>
        </p:nvSpPr>
        <p:spPr>
          <a:xfrm>
            <a:off x="6095880" y="197280"/>
            <a:ext cx="6095520" cy="1034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fr-FR" sz="2800" b="0" strike="noStrike" spc="-1">
                <a:solidFill>
                  <a:srgbClr val="000000"/>
                </a:solidFill>
                <a:latin typeface="Eras Bold ITC"/>
              </a:rPr>
              <a:t> </a:t>
            </a:r>
            <a:r>
              <a:rPr lang="fr-FR" sz="1800" b="0" strike="noStrike" spc="-1">
                <a:solidFill>
                  <a:srgbClr val="933634"/>
                </a:solidFill>
                <a:latin typeface="Eras Bold ITC"/>
              </a:rPr>
              <a:t>Le Collège des Généralistes Enseignants </a:t>
            </a:r>
            <a:endParaRPr lang="fr-FR" sz="1800" b="0" strike="noStrike" spc="-1">
              <a:latin typeface="Arial"/>
            </a:endParaRPr>
          </a:p>
          <a:p>
            <a:pPr algn="ctr">
              <a:lnSpc>
                <a:spcPct val="100000"/>
              </a:lnSpc>
            </a:pPr>
            <a:r>
              <a:rPr lang="fr-FR" sz="1800" b="0" strike="noStrike" spc="-1">
                <a:solidFill>
                  <a:srgbClr val="933634"/>
                </a:solidFill>
                <a:latin typeface="Eras Bold ITC"/>
              </a:rPr>
              <a:t>et Maitres de Stage du Poitou Charentes </a:t>
            </a:r>
            <a:endParaRPr lang="fr-FR" sz="1800" b="0" strike="noStrike" spc="-1">
              <a:latin typeface="Arial"/>
            </a:endParaRPr>
          </a:p>
          <a:p>
            <a:pPr algn="ctr">
              <a:lnSpc>
                <a:spcPct val="100000"/>
              </a:lnSpc>
            </a:pPr>
            <a:r>
              <a:rPr lang="fr-FR" sz="800" b="0" strike="noStrike" spc="-1">
                <a:solidFill>
                  <a:srgbClr val="933634"/>
                </a:solidFill>
                <a:latin typeface="Eras Bold ITC"/>
              </a:rPr>
              <a:t>SIRET : 818 733 933 00027 </a:t>
            </a:r>
            <a:endParaRPr lang="fr-FR" sz="800" b="0" strike="noStrike" spc="-1">
              <a:latin typeface="Arial"/>
            </a:endParaRPr>
          </a:p>
          <a:p>
            <a:pPr algn="ctr">
              <a:lnSpc>
                <a:spcPct val="100000"/>
              </a:lnSpc>
            </a:pPr>
            <a:r>
              <a:rPr lang="fr-FR" sz="800" b="0" strike="noStrike" spc="-1">
                <a:solidFill>
                  <a:srgbClr val="933634"/>
                </a:solidFill>
                <a:latin typeface="Eras Bold ITC"/>
              </a:rPr>
              <a:t>Code APE : 9499Z </a:t>
            </a:r>
            <a:endParaRPr lang="fr-FR" sz="800" b="0" strike="noStrike" spc="-1">
              <a:latin typeface="Arial"/>
            </a:endParaRPr>
          </a:p>
        </p:txBody>
      </p:sp>
      <p:sp>
        <p:nvSpPr>
          <p:cNvPr id="159" name="CustomShape 2"/>
          <p:cNvSpPr/>
          <p:nvPr/>
        </p:nvSpPr>
        <p:spPr>
          <a:xfrm>
            <a:off x="1151280" y="2877840"/>
            <a:ext cx="9889200" cy="2101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fr-FR" sz="6600" b="0" strike="noStrike" spc="-1" dirty="0">
              <a:latin typeface="Arial"/>
            </a:endParaRPr>
          </a:p>
        </p:txBody>
      </p:sp>
      <p:sp>
        <p:nvSpPr>
          <p:cNvPr id="4" name="Titre 3">
            <a:extLst>
              <a:ext uri="{FF2B5EF4-FFF2-40B4-BE49-F238E27FC236}">
                <a16:creationId xmlns:a16="http://schemas.microsoft.com/office/drawing/2014/main" id="{32C8C585-D552-494B-9DED-91687EDFB0A4}"/>
              </a:ext>
            </a:extLst>
          </p:cNvPr>
          <p:cNvSpPr>
            <a:spLocks noGrp="1"/>
          </p:cNvSpPr>
          <p:nvPr>
            <p:ph type="title"/>
          </p:nvPr>
        </p:nvSpPr>
        <p:spPr>
          <a:xfrm>
            <a:off x="2829960" y="1399680"/>
            <a:ext cx="8523360" cy="885960"/>
          </a:xfrm>
        </p:spPr>
        <p:txBody>
          <a:bodyPr/>
          <a:lstStyle/>
          <a:p>
            <a:pPr algn="ctr"/>
            <a:r>
              <a:rPr lang="fr-FR" sz="4000" b="1" dirty="0">
                <a:latin typeface="Calibri" panose="020F0502020204030204" pitchFamily="34" charset="0"/>
                <a:cs typeface="Calibri" panose="020F0502020204030204" pitchFamily="34" charset="0"/>
              </a:rPr>
              <a:t>Coordonnées</a:t>
            </a:r>
          </a:p>
        </p:txBody>
      </p:sp>
      <p:sp>
        <p:nvSpPr>
          <p:cNvPr id="5" name="Sous-titre 4">
            <a:extLst>
              <a:ext uri="{FF2B5EF4-FFF2-40B4-BE49-F238E27FC236}">
                <a16:creationId xmlns:a16="http://schemas.microsoft.com/office/drawing/2014/main" id="{3A00A0F1-AF65-4124-B48A-43D0B2667BCD}"/>
              </a:ext>
            </a:extLst>
          </p:cNvPr>
          <p:cNvSpPr>
            <a:spLocks noGrp="1"/>
          </p:cNvSpPr>
          <p:nvPr>
            <p:ph type="subTitle"/>
          </p:nvPr>
        </p:nvSpPr>
        <p:spPr>
          <a:xfrm>
            <a:off x="838080" y="2453400"/>
            <a:ext cx="10515240" cy="3723120"/>
          </a:xfrm>
        </p:spPr>
        <p:txBody>
          <a:bodyPr/>
          <a:lstStyle/>
          <a:p>
            <a:r>
              <a:rPr lang="fr-FR" sz="2800" dirty="0">
                <a:latin typeface="Calibri" panose="020F0502020204030204" pitchFamily="34" charset="0"/>
                <a:cs typeface="Calibri" panose="020F0502020204030204" pitchFamily="34" charset="0"/>
              </a:rPr>
              <a:t>Secrétariat </a:t>
            </a:r>
            <a:r>
              <a:rPr lang="fr-FR" sz="2800" dirty="0" err="1">
                <a:latin typeface="Calibri" panose="020F0502020204030204" pitchFamily="34" charset="0"/>
                <a:cs typeface="Calibri" panose="020F0502020204030204" pitchFamily="34" charset="0"/>
              </a:rPr>
              <a:t>Cogems</a:t>
            </a:r>
            <a:r>
              <a:rPr lang="fr-FR" sz="2800" dirty="0">
                <a:latin typeface="Calibri" panose="020F0502020204030204" pitchFamily="34" charset="0"/>
                <a:cs typeface="Calibri" panose="020F0502020204030204" pitchFamily="34" charset="0"/>
              </a:rPr>
              <a:t>-PC:</a:t>
            </a:r>
          </a:p>
          <a:p>
            <a:pPr marL="0" indent="0">
              <a:buNone/>
            </a:pPr>
            <a:r>
              <a:rPr lang="fr-FR" sz="2800" dirty="0">
                <a:latin typeface="Calibri" panose="020F0502020204030204" pitchFamily="34" charset="0"/>
                <a:cs typeface="Calibri" panose="020F0502020204030204" pitchFamily="34" charset="0"/>
              </a:rPr>
              <a:t>  Elodie Zamboni</a:t>
            </a:r>
            <a:r>
              <a:rPr lang="fr-FR" sz="2800">
                <a:latin typeface="Calibri" panose="020F0502020204030204" pitchFamily="34" charset="0"/>
                <a:cs typeface="Calibri" panose="020F0502020204030204" pitchFamily="34" charset="0"/>
              </a:rPr>
              <a:t>: </a:t>
            </a:r>
            <a:r>
              <a:rPr lang="fr-FR" sz="2800">
                <a:latin typeface="Calibri" panose="020F0502020204030204" pitchFamily="34" charset="0"/>
                <a:cs typeface="Calibri" panose="020F0502020204030204" pitchFamily="34" charset="0"/>
                <a:hlinkClick r:id="rId3"/>
              </a:rPr>
              <a:t>secretariat</a:t>
            </a:r>
            <a:r>
              <a:rPr lang="fr-FR" sz="2800" dirty="0">
                <a:latin typeface="Calibri" panose="020F0502020204030204" pitchFamily="34" charset="0"/>
                <a:cs typeface="Calibri" panose="020F0502020204030204" pitchFamily="34" charset="0"/>
                <a:hlinkClick r:id="rId3"/>
              </a:rPr>
              <a:t>.cogems.pc@gmail.com</a:t>
            </a:r>
            <a:endParaRPr lang="fr-FR" sz="2800" dirty="0">
              <a:latin typeface="Calibri" panose="020F0502020204030204" pitchFamily="34" charset="0"/>
              <a:cs typeface="Calibri" panose="020F0502020204030204" pitchFamily="34" charset="0"/>
            </a:endParaRPr>
          </a:p>
          <a:p>
            <a:pPr marL="0" indent="0">
              <a:buNone/>
            </a:pPr>
            <a:r>
              <a:rPr lang="fr-FR" sz="2800" dirty="0">
                <a:latin typeface="Calibri" panose="020F0502020204030204" pitchFamily="34" charset="0"/>
                <a:cs typeface="Calibri" panose="020F0502020204030204" pitchFamily="34" charset="0"/>
              </a:rPr>
              <a:t>  Tel: 06 27 06 60 52</a:t>
            </a:r>
          </a:p>
          <a:p>
            <a:r>
              <a:rPr lang="fr-FR" sz="2800" dirty="0">
                <a:latin typeface="Calibri" panose="020F0502020204030204" pitchFamily="34" charset="0"/>
                <a:cs typeface="Calibri" panose="020F0502020204030204" pitchFamily="34" charset="0"/>
              </a:rPr>
              <a:t>Site internet </a:t>
            </a:r>
            <a:r>
              <a:rPr lang="fr-FR" sz="2800" dirty="0" err="1">
                <a:latin typeface="Calibri" panose="020F0502020204030204" pitchFamily="34" charset="0"/>
                <a:cs typeface="Calibri" panose="020F0502020204030204" pitchFamily="34" charset="0"/>
              </a:rPr>
              <a:t>Cogems</a:t>
            </a:r>
            <a:r>
              <a:rPr lang="fr-FR" sz="2800" dirty="0">
                <a:latin typeface="Calibri" panose="020F0502020204030204" pitchFamily="34" charset="0"/>
                <a:cs typeface="Calibri" panose="020F0502020204030204" pitchFamily="34" charset="0"/>
              </a:rPr>
              <a:t>-PC: cogemspc.fr</a:t>
            </a: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 name="Image 4"/>
          <p:cNvPicPr/>
          <p:nvPr/>
        </p:nvPicPr>
        <p:blipFill>
          <a:blip r:embed="rId2"/>
          <a:stretch/>
        </p:blipFill>
        <p:spPr>
          <a:xfrm>
            <a:off x="179280" y="197280"/>
            <a:ext cx="2650680" cy="2088360"/>
          </a:xfrm>
          <a:prstGeom prst="rect">
            <a:avLst/>
          </a:prstGeom>
          <a:ln>
            <a:noFill/>
          </a:ln>
        </p:spPr>
      </p:pic>
      <p:sp>
        <p:nvSpPr>
          <p:cNvPr id="88" name="CustomShape 1"/>
          <p:cNvSpPr/>
          <p:nvPr/>
        </p:nvSpPr>
        <p:spPr>
          <a:xfrm>
            <a:off x="6095880" y="197280"/>
            <a:ext cx="6095520" cy="1034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fr-FR" sz="2800" b="0" strike="noStrike" spc="-1">
                <a:solidFill>
                  <a:srgbClr val="000000"/>
                </a:solidFill>
                <a:latin typeface="Eras Bold ITC"/>
              </a:rPr>
              <a:t> </a:t>
            </a:r>
            <a:r>
              <a:rPr lang="fr-FR" sz="1800" b="0" strike="noStrike" spc="-1">
                <a:solidFill>
                  <a:srgbClr val="933634"/>
                </a:solidFill>
                <a:latin typeface="Eras Bold ITC"/>
              </a:rPr>
              <a:t>Le Collège des Généralistes Enseignants </a:t>
            </a:r>
            <a:endParaRPr lang="fr-FR" sz="1800" b="0" strike="noStrike" spc="-1">
              <a:latin typeface="Arial"/>
            </a:endParaRPr>
          </a:p>
          <a:p>
            <a:pPr algn="ctr">
              <a:lnSpc>
                <a:spcPct val="100000"/>
              </a:lnSpc>
            </a:pPr>
            <a:r>
              <a:rPr lang="fr-FR" sz="1800" b="0" strike="noStrike" spc="-1">
                <a:solidFill>
                  <a:srgbClr val="933634"/>
                </a:solidFill>
                <a:latin typeface="Eras Bold ITC"/>
              </a:rPr>
              <a:t>et Maitres de Stage du Poitou Charentes </a:t>
            </a:r>
            <a:endParaRPr lang="fr-FR" sz="1800" b="0" strike="noStrike" spc="-1">
              <a:latin typeface="Arial"/>
            </a:endParaRPr>
          </a:p>
          <a:p>
            <a:pPr algn="ctr">
              <a:lnSpc>
                <a:spcPct val="100000"/>
              </a:lnSpc>
            </a:pPr>
            <a:r>
              <a:rPr lang="fr-FR" sz="800" b="0" strike="noStrike" spc="-1">
                <a:solidFill>
                  <a:srgbClr val="933634"/>
                </a:solidFill>
                <a:latin typeface="Eras Bold ITC"/>
              </a:rPr>
              <a:t>SIRET : 818 733 933 00027 </a:t>
            </a:r>
            <a:endParaRPr lang="fr-FR" sz="800" b="0" strike="noStrike" spc="-1">
              <a:latin typeface="Arial"/>
            </a:endParaRPr>
          </a:p>
          <a:p>
            <a:pPr algn="ctr">
              <a:lnSpc>
                <a:spcPct val="100000"/>
              </a:lnSpc>
            </a:pPr>
            <a:r>
              <a:rPr lang="fr-FR" sz="800" b="0" strike="noStrike" spc="-1">
                <a:solidFill>
                  <a:srgbClr val="933634"/>
                </a:solidFill>
                <a:latin typeface="Eras Bold ITC"/>
              </a:rPr>
              <a:t>Code APE : 9499Z </a:t>
            </a:r>
            <a:endParaRPr lang="fr-FR" sz="800" b="0" strike="noStrike" spc="-1">
              <a:latin typeface="Arial"/>
            </a:endParaRPr>
          </a:p>
        </p:txBody>
      </p:sp>
      <p:sp>
        <p:nvSpPr>
          <p:cNvPr id="89" name="CustomShape 2"/>
          <p:cNvSpPr/>
          <p:nvPr/>
        </p:nvSpPr>
        <p:spPr>
          <a:xfrm>
            <a:off x="1151280" y="2877840"/>
            <a:ext cx="9889200" cy="2101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fr-FR" sz="6600" b="0" strike="noStrike" spc="-1" dirty="0">
              <a:latin typeface="Arial"/>
            </a:endParaRPr>
          </a:p>
        </p:txBody>
      </p:sp>
      <p:sp>
        <p:nvSpPr>
          <p:cNvPr id="2" name="Titre 1">
            <a:extLst>
              <a:ext uri="{FF2B5EF4-FFF2-40B4-BE49-F238E27FC236}">
                <a16:creationId xmlns:a16="http://schemas.microsoft.com/office/drawing/2014/main" id="{626C0440-4406-47E8-B7AB-64CC73237F73}"/>
              </a:ext>
            </a:extLst>
          </p:cNvPr>
          <p:cNvSpPr>
            <a:spLocks noGrp="1"/>
          </p:cNvSpPr>
          <p:nvPr>
            <p:ph type="title"/>
          </p:nvPr>
        </p:nvSpPr>
        <p:spPr>
          <a:xfrm>
            <a:off x="2560320" y="1371572"/>
            <a:ext cx="8793000" cy="1034640"/>
          </a:xfrm>
        </p:spPr>
        <p:txBody>
          <a:bodyPr/>
          <a:lstStyle/>
          <a:p>
            <a:pPr algn="ctr"/>
            <a:r>
              <a:rPr lang="fr-FR" b="1" dirty="0">
                <a:latin typeface="Calibri" panose="020F0502020204030204" pitchFamily="34" charset="0"/>
                <a:cs typeface="Calibri" panose="020F0502020204030204" pitchFamily="34" charset="0"/>
              </a:rPr>
              <a:t>Préambule</a:t>
            </a:r>
          </a:p>
        </p:txBody>
      </p:sp>
      <p:sp>
        <p:nvSpPr>
          <p:cNvPr id="3" name="Espace réservé du texte 2">
            <a:extLst>
              <a:ext uri="{FF2B5EF4-FFF2-40B4-BE49-F238E27FC236}">
                <a16:creationId xmlns:a16="http://schemas.microsoft.com/office/drawing/2014/main" id="{B16606A5-4847-485F-BCA4-F0B5DBDDBBBD}"/>
              </a:ext>
            </a:extLst>
          </p:cNvPr>
          <p:cNvSpPr>
            <a:spLocks noGrp="1"/>
          </p:cNvSpPr>
          <p:nvPr>
            <p:ph type="body"/>
          </p:nvPr>
        </p:nvSpPr>
        <p:spPr>
          <a:xfrm>
            <a:off x="838080" y="2545865"/>
            <a:ext cx="10515240" cy="4312136"/>
          </a:xfrm>
        </p:spPr>
        <p:txBody>
          <a:bodyPr/>
          <a:lstStyle/>
          <a:p>
            <a:pPr marL="0" indent="0">
              <a:buNone/>
            </a:pPr>
            <a:r>
              <a:rPr lang="fr-FR" sz="2400" dirty="0">
                <a:latin typeface="Calibri" panose="020F0502020204030204" pitchFamily="34" charset="0"/>
                <a:cs typeface="Calibri" panose="020F0502020204030204" pitchFamily="34" charset="0"/>
              </a:rPr>
              <a:t>Le DES de médecine générale a pour objectif de former des professionnels de santé en cohérence avec le référentiel métier/compétences du médecin généraliste, la définition européenne de la médecine générale et le code de la santé publique.</a:t>
            </a:r>
          </a:p>
          <a:p>
            <a:pPr marL="0" indent="0">
              <a:buNone/>
            </a:pPr>
            <a:endParaRPr lang="fr-FR" sz="2400" dirty="0">
              <a:latin typeface="Calibri" panose="020F0502020204030204" pitchFamily="34" charset="0"/>
              <a:cs typeface="Calibri" panose="020F0502020204030204" pitchFamily="34" charset="0"/>
            </a:endParaRPr>
          </a:p>
          <a:p>
            <a:pPr marL="0" indent="0">
              <a:buNone/>
            </a:pPr>
            <a:r>
              <a:rPr lang="fr-FR" sz="2400" dirty="0">
                <a:latin typeface="Calibri" panose="020F0502020204030204" pitchFamily="34" charset="0"/>
                <a:cs typeface="Calibri" panose="020F0502020204030204" pitchFamily="34" charset="0"/>
              </a:rPr>
              <a:t>Cet enseignement est assuré pour la formation facultaire par des médecins généralistes de 1</a:t>
            </a:r>
            <a:r>
              <a:rPr lang="fr-FR" sz="2400" baseline="30000" dirty="0">
                <a:latin typeface="Calibri" panose="020F0502020204030204" pitchFamily="34" charset="0"/>
                <a:cs typeface="Calibri" panose="020F0502020204030204" pitchFamily="34" charset="0"/>
              </a:rPr>
              <a:t>er</a:t>
            </a:r>
            <a:r>
              <a:rPr lang="fr-FR" sz="2400" dirty="0">
                <a:latin typeface="Calibri" panose="020F0502020204030204" pitchFamily="34" charset="0"/>
                <a:cs typeface="Calibri" panose="020F0502020204030204" pitchFamily="34" charset="0"/>
              </a:rPr>
              <a:t> recours et chargés d’enseignement, des Chefs de Clinique Universitaires (CCU), des Maîtres de Conférences ou Professeurs de médecine générale, associés (MCA, PA) ou titulaires (MCU, PU) et pour la formation en situation professionnelle ambulatoire de médecine générale auprès de médecins généralistes, Praticiens Agréés Maîtres de Stage des Universités (PAMSU)</a:t>
            </a:r>
          </a:p>
        </p:txBody>
      </p:sp>
    </p:spTree>
    <p:extLst>
      <p:ext uri="{BB962C8B-B14F-4D97-AF65-F5344CB8AC3E}">
        <p14:creationId xmlns:p14="http://schemas.microsoft.com/office/powerpoint/2010/main" val="182099274"/>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 name="Image 4"/>
          <p:cNvPicPr/>
          <p:nvPr/>
        </p:nvPicPr>
        <p:blipFill>
          <a:blip r:embed="rId2"/>
          <a:stretch/>
        </p:blipFill>
        <p:spPr>
          <a:xfrm>
            <a:off x="179280" y="197280"/>
            <a:ext cx="2650680" cy="2088360"/>
          </a:xfrm>
          <a:prstGeom prst="rect">
            <a:avLst/>
          </a:prstGeom>
          <a:ln>
            <a:noFill/>
          </a:ln>
        </p:spPr>
      </p:pic>
      <p:sp>
        <p:nvSpPr>
          <p:cNvPr id="88" name="CustomShape 1"/>
          <p:cNvSpPr/>
          <p:nvPr/>
        </p:nvSpPr>
        <p:spPr>
          <a:xfrm>
            <a:off x="6095880" y="197280"/>
            <a:ext cx="6095520" cy="1034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fr-FR" sz="2800" b="0" strike="noStrike" spc="-1">
                <a:solidFill>
                  <a:srgbClr val="000000"/>
                </a:solidFill>
                <a:latin typeface="Eras Bold ITC"/>
              </a:rPr>
              <a:t> </a:t>
            </a:r>
            <a:r>
              <a:rPr lang="fr-FR" sz="1800" b="0" strike="noStrike" spc="-1">
                <a:solidFill>
                  <a:srgbClr val="933634"/>
                </a:solidFill>
                <a:latin typeface="Eras Bold ITC"/>
              </a:rPr>
              <a:t>Le Collège des Généralistes Enseignants </a:t>
            </a:r>
            <a:endParaRPr lang="fr-FR" sz="1800" b="0" strike="noStrike" spc="-1">
              <a:latin typeface="Arial"/>
            </a:endParaRPr>
          </a:p>
          <a:p>
            <a:pPr algn="ctr">
              <a:lnSpc>
                <a:spcPct val="100000"/>
              </a:lnSpc>
            </a:pPr>
            <a:r>
              <a:rPr lang="fr-FR" sz="1800" b="0" strike="noStrike" spc="-1">
                <a:solidFill>
                  <a:srgbClr val="933634"/>
                </a:solidFill>
                <a:latin typeface="Eras Bold ITC"/>
              </a:rPr>
              <a:t>et Maitres de Stage du Poitou Charentes </a:t>
            </a:r>
            <a:endParaRPr lang="fr-FR" sz="1800" b="0" strike="noStrike" spc="-1">
              <a:latin typeface="Arial"/>
            </a:endParaRPr>
          </a:p>
          <a:p>
            <a:pPr algn="ctr">
              <a:lnSpc>
                <a:spcPct val="100000"/>
              </a:lnSpc>
            </a:pPr>
            <a:r>
              <a:rPr lang="fr-FR" sz="800" b="0" strike="noStrike" spc="-1">
                <a:solidFill>
                  <a:srgbClr val="933634"/>
                </a:solidFill>
                <a:latin typeface="Eras Bold ITC"/>
              </a:rPr>
              <a:t>SIRET : 818 733 933 00027 </a:t>
            </a:r>
            <a:endParaRPr lang="fr-FR" sz="800" b="0" strike="noStrike" spc="-1">
              <a:latin typeface="Arial"/>
            </a:endParaRPr>
          </a:p>
          <a:p>
            <a:pPr algn="ctr">
              <a:lnSpc>
                <a:spcPct val="100000"/>
              </a:lnSpc>
            </a:pPr>
            <a:r>
              <a:rPr lang="fr-FR" sz="800" b="0" strike="noStrike" spc="-1">
                <a:solidFill>
                  <a:srgbClr val="933634"/>
                </a:solidFill>
                <a:latin typeface="Eras Bold ITC"/>
              </a:rPr>
              <a:t>Code APE : 9499Z </a:t>
            </a:r>
            <a:endParaRPr lang="fr-FR" sz="800" b="0" strike="noStrike" spc="-1">
              <a:latin typeface="Arial"/>
            </a:endParaRPr>
          </a:p>
        </p:txBody>
      </p:sp>
      <p:sp>
        <p:nvSpPr>
          <p:cNvPr id="89" name="CustomShape 2"/>
          <p:cNvSpPr/>
          <p:nvPr/>
        </p:nvSpPr>
        <p:spPr>
          <a:xfrm>
            <a:off x="1151280" y="2877840"/>
            <a:ext cx="9889200" cy="2101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fr-FR" sz="6600" b="0" strike="noStrike" spc="-1" dirty="0">
              <a:latin typeface="Arial"/>
            </a:endParaRPr>
          </a:p>
        </p:txBody>
      </p:sp>
      <p:sp>
        <p:nvSpPr>
          <p:cNvPr id="2" name="Titre 1">
            <a:extLst>
              <a:ext uri="{FF2B5EF4-FFF2-40B4-BE49-F238E27FC236}">
                <a16:creationId xmlns:a16="http://schemas.microsoft.com/office/drawing/2014/main" id="{626C0440-4406-47E8-B7AB-64CC73237F73}"/>
              </a:ext>
            </a:extLst>
          </p:cNvPr>
          <p:cNvSpPr>
            <a:spLocks noGrp="1"/>
          </p:cNvSpPr>
          <p:nvPr>
            <p:ph type="title"/>
          </p:nvPr>
        </p:nvSpPr>
        <p:spPr>
          <a:xfrm>
            <a:off x="2560320" y="1371572"/>
            <a:ext cx="8793000" cy="1034640"/>
          </a:xfrm>
        </p:spPr>
        <p:txBody>
          <a:bodyPr/>
          <a:lstStyle/>
          <a:p>
            <a:pPr algn="ctr"/>
            <a:r>
              <a:rPr lang="fr-FR" b="1" dirty="0">
                <a:latin typeface="Calibri" panose="020F0502020204030204" pitchFamily="34" charset="0"/>
                <a:cs typeface="Calibri" panose="020F0502020204030204" pitchFamily="34" charset="0"/>
              </a:rPr>
              <a:t>Qualification</a:t>
            </a:r>
          </a:p>
        </p:txBody>
      </p:sp>
      <p:sp>
        <p:nvSpPr>
          <p:cNvPr id="3" name="Espace réservé du texte 2">
            <a:extLst>
              <a:ext uri="{FF2B5EF4-FFF2-40B4-BE49-F238E27FC236}">
                <a16:creationId xmlns:a16="http://schemas.microsoft.com/office/drawing/2014/main" id="{B16606A5-4847-485F-BCA4-F0B5DBDDBBBD}"/>
              </a:ext>
            </a:extLst>
          </p:cNvPr>
          <p:cNvSpPr>
            <a:spLocks noGrp="1"/>
          </p:cNvSpPr>
          <p:nvPr>
            <p:ph type="body"/>
          </p:nvPr>
        </p:nvSpPr>
        <p:spPr>
          <a:xfrm>
            <a:off x="838080" y="2545865"/>
            <a:ext cx="10515240" cy="4312136"/>
          </a:xfrm>
        </p:spPr>
        <p:txBody>
          <a:bodyPr/>
          <a:lstStyle/>
          <a:p>
            <a:r>
              <a:rPr lang="fr-FR" sz="2800" b="1" u="sng" dirty="0">
                <a:latin typeface="Calibri" panose="020F0502020204030204" pitchFamily="34" charset="0"/>
                <a:cs typeface="Calibri" panose="020F0502020204030204" pitchFamily="34" charset="0"/>
              </a:rPr>
              <a:t>Expérience et activité professionnelle</a:t>
            </a:r>
          </a:p>
          <a:p>
            <a:endParaRPr lang="fr-FR" sz="2800" b="1" u="sng" dirty="0">
              <a:latin typeface="Calibri" panose="020F0502020204030204" pitchFamily="34" charset="0"/>
              <a:cs typeface="Calibri" panose="020F0502020204030204" pitchFamily="34" charset="0"/>
            </a:endParaRPr>
          </a:p>
          <a:p>
            <a:pPr marL="0" indent="0">
              <a:buNone/>
            </a:pPr>
            <a:r>
              <a:rPr lang="fr-FR" sz="2800" dirty="0">
                <a:latin typeface="Calibri" panose="020F0502020204030204" pitchFamily="34" charset="0"/>
                <a:cs typeface="Calibri" panose="020F0502020204030204" pitchFamily="34" charset="0"/>
              </a:rPr>
              <a:t>  - 3 ans d’exercice de la MG (CFE) dont 1 an d’installation en structure  de MG ambulatoire pour MSU 3eme cycle des EM (internes)</a:t>
            </a:r>
          </a:p>
          <a:p>
            <a:pPr marL="0" indent="0">
              <a:buNone/>
            </a:pPr>
            <a:r>
              <a:rPr lang="fr-FR" sz="2800" dirty="0">
                <a:latin typeface="Calibri" panose="020F0502020204030204" pitchFamily="34" charset="0"/>
                <a:cs typeface="Calibri" panose="020F0502020204030204" pitchFamily="34" charset="0"/>
              </a:rPr>
              <a:t>  - 1 an d’exercice de la MG dont 1 an d’installation en structure de MG ambulatoire pour MSU 2eme cycle (externes)</a:t>
            </a:r>
          </a:p>
          <a:p>
            <a:pPr marL="0" indent="0">
              <a:buNone/>
            </a:pPr>
            <a:endParaRPr lang="fr-FR" sz="2800" dirty="0">
              <a:latin typeface="Calibri" panose="020F0502020204030204" pitchFamily="34" charset="0"/>
              <a:cs typeface="Calibri" panose="020F0502020204030204" pitchFamily="34" charset="0"/>
            </a:endParaRPr>
          </a:p>
          <a:p>
            <a:pPr marL="0" indent="0">
              <a:buNone/>
            </a:pPr>
            <a:r>
              <a:rPr lang="fr-FR" sz="2800" dirty="0">
                <a:latin typeface="Calibri" panose="020F0502020204030204" pitchFamily="34" charset="0"/>
                <a:cs typeface="Calibri" panose="020F0502020204030204" pitchFamily="34" charset="0"/>
              </a:rPr>
              <a:t>Avoir une activité de soins primaires régulière et principale pour au moins les 4/5 de son activité</a:t>
            </a:r>
          </a:p>
          <a:p>
            <a:pPr marL="0" indent="0">
              <a:buNone/>
            </a:pPr>
            <a:endParaRPr lang="fr-FR" dirty="0"/>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 name="Image 4"/>
          <p:cNvPicPr/>
          <p:nvPr/>
        </p:nvPicPr>
        <p:blipFill>
          <a:blip r:embed="rId2"/>
          <a:stretch/>
        </p:blipFill>
        <p:spPr>
          <a:xfrm>
            <a:off x="179280" y="197280"/>
            <a:ext cx="2650680" cy="2088360"/>
          </a:xfrm>
          <a:prstGeom prst="rect">
            <a:avLst/>
          </a:prstGeom>
          <a:ln>
            <a:noFill/>
          </a:ln>
        </p:spPr>
      </p:pic>
      <p:sp>
        <p:nvSpPr>
          <p:cNvPr id="88" name="CustomShape 1"/>
          <p:cNvSpPr/>
          <p:nvPr/>
        </p:nvSpPr>
        <p:spPr>
          <a:xfrm>
            <a:off x="6095880" y="197280"/>
            <a:ext cx="6095520" cy="1034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fr-FR" sz="2800" b="0" strike="noStrike" spc="-1">
                <a:solidFill>
                  <a:srgbClr val="000000"/>
                </a:solidFill>
                <a:latin typeface="Eras Bold ITC"/>
              </a:rPr>
              <a:t> </a:t>
            </a:r>
            <a:r>
              <a:rPr lang="fr-FR" sz="1800" b="0" strike="noStrike" spc="-1">
                <a:solidFill>
                  <a:srgbClr val="933634"/>
                </a:solidFill>
                <a:latin typeface="Eras Bold ITC"/>
              </a:rPr>
              <a:t>Le Collège des Généralistes Enseignants </a:t>
            </a:r>
            <a:endParaRPr lang="fr-FR" sz="1800" b="0" strike="noStrike" spc="-1">
              <a:latin typeface="Arial"/>
            </a:endParaRPr>
          </a:p>
          <a:p>
            <a:pPr algn="ctr">
              <a:lnSpc>
                <a:spcPct val="100000"/>
              </a:lnSpc>
            </a:pPr>
            <a:r>
              <a:rPr lang="fr-FR" sz="1800" b="0" strike="noStrike" spc="-1">
                <a:solidFill>
                  <a:srgbClr val="933634"/>
                </a:solidFill>
                <a:latin typeface="Eras Bold ITC"/>
              </a:rPr>
              <a:t>et Maitres de Stage du Poitou Charentes </a:t>
            </a:r>
            <a:endParaRPr lang="fr-FR" sz="1800" b="0" strike="noStrike" spc="-1">
              <a:latin typeface="Arial"/>
            </a:endParaRPr>
          </a:p>
          <a:p>
            <a:pPr algn="ctr">
              <a:lnSpc>
                <a:spcPct val="100000"/>
              </a:lnSpc>
            </a:pPr>
            <a:r>
              <a:rPr lang="fr-FR" sz="800" b="0" strike="noStrike" spc="-1">
                <a:solidFill>
                  <a:srgbClr val="933634"/>
                </a:solidFill>
                <a:latin typeface="Eras Bold ITC"/>
              </a:rPr>
              <a:t>SIRET : 818 733 933 00027 </a:t>
            </a:r>
            <a:endParaRPr lang="fr-FR" sz="800" b="0" strike="noStrike" spc="-1">
              <a:latin typeface="Arial"/>
            </a:endParaRPr>
          </a:p>
          <a:p>
            <a:pPr algn="ctr">
              <a:lnSpc>
                <a:spcPct val="100000"/>
              </a:lnSpc>
            </a:pPr>
            <a:r>
              <a:rPr lang="fr-FR" sz="800" b="0" strike="noStrike" spc="-1">
                <a:solidFill>
                  <a:srgbClr val="933634"/>
                </a:solidFill>
                <a:latin typeface="Eras Bold ITC"/>
              </a:rPr>
              <a:t>Code APE : 9499Z </a:t>
            </a:r>
            <a:endParaRPr lang="fr-FR" sz="800" b="0" strike="noStrike" spc="-1">
              <a:latin typeface="Arial"/>
            </a:endParaRPr>
          </a:p>
        </p:txBody>
      </p:sp>
      <p:sp>
        <p:nvSpPr>
          <p:cNvPr id="89" name="CustomShape 2"/>
          <p:cNvSpPr/>
          <p:nvPr/>
        </p:nvSpPr>
        <p:spPr>
          <a:xfrm>
            <a:off x="1151280" y="2877840"/>
            <a:ext cx="9889200" cy="2101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fr-FR" sz="6600" b="0" strike="noStrike" spc="-1" dirty="0">
              <a:latin typeface="Arial"/>
            </a:endParaRPr>
          </a:p>
        </p:txBody>
      </p:sp>
      <p:sp>
        <p:nvSpPr>
          <p:cNvPr id="2" name="Titre 1">
            <a:extLst>
              <a:ext uri="{FF2B5EF4-FFF2-40B4-BE49-F238E27FC236}">
                <a16:creationId xmlns:a16="http://schemas.microsoft.com/office/drawing/2014/main" id="{626C0440-4406-47E8-B7AB-64CC73237F73}"/>
              </a:ext>
            </a:extLst>
          </p:cNvPr>
          <p:cNvSpPr>
            <a:spLocks noGrp="1"/>
          </p:cNvSpPr>
          <p:nvPr>
            <p:ph type="title"/>
          </p:nvPr>
        </p:nvSpPr>
        <p:spPr>
          <a:xfrm>
            <a:off x="2560320" y="1371572"/>
            <a:ext cx="8793000" cy="1034640"/>
          </a:xfrm>
        </p:spPr>
        <p:txBody>
          <a:bodyPr/>
          <a:lstStyle/>
          <a:p>
            <a:pPr algn="ctr"/>
            <a:r>
              <a:rPr lang="fr-FR" b="1" dirty="0">
                <a:latin typeface="Calibri" panose="020F0502020204030204" pitchFamily="34" charset="0"/>
                <a:cs typeface="Calibri" panose="020F0502020204030204" pitchFamily="34" charset="0"/>
              </a:rPr>
              <a:t>Qualification (suite)</a:t>
            </a:r>
          </a:p>
        </p:txBody>
      </p:sp>
      <p:sp>
        <p:nvSpPr>
          <p:cNvPr id="3" name="Espace réservé du texte 2">
            <a:extLst>
              <a:ext uri="{FF2B5EF4-FFF2-40B4-BE49-F238E27FC236}">
                <a16:creationId xmlns:a16="http://schemas.microsoft.com/office/drawing/2014/main" id="{B16606A5-4847-485F-BCA4-F0B5DBDDBBBD}"/>
              </a:ext>
            </a:extLst>
          </p:cNvPr>
          <p:cNvSpPr>
            <a:spLocks noGrp="1"/>
          </p:cNvSpPr>
          <p:nvPr>
            <p:ph type="body"/>
          </p:nvPr>
        </p:nvSpPr>
        <p:spPr>
          <a:xfrm>
            <a:off x="838080" y="2425293"/>
            <a:ext cx="10515240" cy="4538216"/>
          </a:xfrm>
        </p:spPr>
        <p:txBody>
          <a:bodyPr/>
          <a:lstStyle/>
          <a:p>
            <a:pPr marL="457200" indent="-457200">
              <a:buFont typeface="Arial" panose="020B0604020202020204" pitchFamily="34" charset="0"/>
              <a:buChar char="•"/>
            </a:pPr>
            <a:r>
              <a:rPr lang="fr-FR" sz="2800" b="1" u="sng" dirty="0">
                <a:latin typeface="Calibri" panose="020F0502020204030204" pitchFamily="34" charset="0"/>
                <a:cs typeface="Calibri" panose="020F0502020204030204" pitchFamily="34" charset="0"/>
              </a:rPr>
              <a:t>Compétences professionnelles</a:t>
            </a:r>
          </a:p>
          <a:p>
            <a:endParaRPr lang="fr-FR" sz="2800" b="1" u="sng" dirty="0">
              <a:latin typeface="Calibri" panose="020F0502020204030204" pitchFamily="34" charset="0"/>
              <a:cs typeface="Calibri" panose="020F0502020204030204" pitchFamily="34" charset="0"/>
            </a:endParaRPr>
          </a:p>
          <a:p>
            <a:r>
              <a:rPr lang="fr-FR" sz="2800" dirty="0">
                <a:latin typeface="Calibri" panose="020F0502020204030204" pitchFamily="34" charset="0"/>
                <a:cs typeface="Calibri" panose="020F0502020204030204" pitchFamily="34" charset="0"/>
              </a:rPr>
              <a:t> - Spécialiste en MG</a:t>
            </a:r>
          </a:p>
          <a:p>
            <a:r>
              <a:rPr lang="fr-FR" sz="2800" dirty="0">
                <a:latin typeface="Calibri" panose="020F0502020204030204" pitchFamily="34" charset="0"/>
                <a:cs typeface="Calibri" panose="020F0502020204030204" pitchFamily="34" charset="0"/>
              </a:rPr>
              <a:t> - Activité pro orientée préférentiellement 1</a:t>
            </a:r>
            <a:r>
              <a:rPr lang="fr-FR" sz="2800" baseline="30000" dirty="0">
                <a:latin typeface="Calibri" panose="020F0502020204030204" pitchFamily="34" charset="0"/>
                <a:cs typeface="Calibri" panose="020F0502020204030204" pitchFamily="34" charset="0"/>
              </a:rPr>
              <a:t>er</a:t>
            </a:r>
            <a:r>
              <a:rPr lang="fr-FR" sz="2800" dirty="0">
                <a:latin typeface="Calibri" panose="020F0502020204030204" pitchFamily="34" charset="0"/>
                <a:cs typeface="Calibri" panose="020F0502020204030204" pitchFamily="34" charset="0"/>
              </a:rPr>
              <a:t> recours </a:t>
            </a:r>
          </a:p>
          <a:p>
            <a:r>
              <a:rPr lang="fr-FR" sz="2800" dirty="0">
                <a:latin typeface="Calibri" panose="020F0502020204030204" pitchFamily="34" charset="0"/>
                <a:cs typeface="Calibri" panose="020F0502020204030204" pitchFamily="34" charset="0"/>
              </a:rPr>
              <a:t> - Justifier d’une formation initiale à la pédagogie (séminaire de formation CNGE)</a:t>
            </a:r>
          </a:p>
          <a:p>
            <a:r>
              <a:rPr lang="fr-FR" sz="2800" dirty="0">
                <a:latin typeface="Calibri" panose="020F0502020204030204" pitchFamily="34" charset="0"/>
                <a:cs typeface="Calibri" panose="020F0502020204030204" pitchFamily="34" charset="0"/>
              </a:rPr>
              <a:t> - Participer régulièrement à une FMC/DPC </a:t>
            </a:r>
          </a:p>
          <a:p>
            <a:r>
              <a:rPr lang="fr-FR" sz="2800" dirty="0">
                <a:latin typeface="Calibri" panose="020F0502020204030204" pitchFamily="34" charset="0"/>
                <a:cs typeface="Calibri" panose="020F0502020204030204" pitchFamily="34" charset="0"/>
              </a:rPr>
              <a:t> - Accepter une auto et hétéro évaluation régulière</a:t>
            </a:r>
          </a:p>
          <a:p>
            <a:pPr marL="457200" indent="-457200">
              <a:buFontTx/>
              <a:buChar char="-"/>
            </a:pPr>
            <a:endParaRPr lang="fr-FR" sz="2800" dirty="0"/>
          </a:p>
          <a:p>
            <a:pPr marL="0" indent="0">
              <a:buNone/>
            </a:pPr>
            <a:endParaRPr lang="fr-FR" dirty="0"/>
          </a:p>
        </p:txBody>
      </p:sp>
    </p:spTree>
    <p:extLst>
      <p:ext uri="{BB962C8B-B14F-4D97-AF65-F5344CB8AC3E}">
        <p14:creationId xmlns:p14="http://schemas.microsoft.com/office/powerpoint/2010/main" val="3082549600"/>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 name="Image 4"/>
          <p:cNvPicPr/>
          <p:nvPr/>
        </p:nvPicPr>
        <p:blipFill>
          <a:blip r:embed="rId2"/>
          <a:stretch/>
        </p:blipFill>
        <p:spPr>
          <a:xfrm>
            <a:off x="179280" y="197280"/>
            <a:ext cx="2650680" cy="2088360"/>
          </a:xfrm>
          <a:prstGeom prst="rect">
            <a:avLst/>
          </a:prstGeom>
          <a:ln>
            <a:noFill/>
          </a:ln>
        </p:spPr>
      </p:pic>
      <p:sp>
        <p:nvSpPr>
          <p:cNvPr id="88" name="CustomShape 1"/>
          <p:cNvSpPr/>
          <p:nvPr/>
        </p:nvSpPr>
        <p:spPr>
          <a:xfrm>
            <a:off x="6095880" y="197280"/>
            <a:ext cx="6095520" cy="1034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fr-FR" sz="2800" b="0" strike="noStrike" spc="-1">
                <a:solidFill>
                  <a:srgbClr val="000000"/>
                </a:solidFill>
                <a:latin typeface="Eras Bold ITC"/>
              </a:rPr>
              <a:t> </a:t>
            </a:r>
            <a:r>
              <a:rPr lang="fr-FR" sz="1800" b="0" strike="noStrike" spc="-1">
                <a:solidFill>
                  <a:srgbClr val="933634"/>
                </a:solidFill>
                <a:latin typeface="Eras Bold ITC"/>
              </a:rPr>
              <a:t>Le Collège des Généralistes Enseignants </a:t>
            </a:r>
            <a:endParaRPr lang="fr-FR" sz="1800" b="0" strike="noStrike" spc="-1">
              <a:latin typeface="Arial"/>
            </a:endParaRPr>
          </a:p>
          <a:p>
            <a:pPr algn="ctr">
              <a:lnSpc>
                <a:spcPct val="100000"/>
              </a:lnSpc>
            </a:pPr>
            <a:r>
              <a:rPr lang="fr-FR" sz="1800" b="0" strike="noStrike" spc="-1">
                <a:solidFill>
                  <a:srgbClr val="933634"/>
                </a:solidFill>
                <a:latin typeface="Eras Bold ITC"/>
              </a:rPr>
              <a:t>et Maitres de Stage du Poitou Charentes </a:t>
            </a:r>
            <a:endParaRPr lang="fr-FR" sz="1800" b="0" strike="noStrike" spc="-1">
              <a:latin typeface="Arial"/>
            </a:endParaRPr>
          </a:p>
          <a:p>
            <a:pPr algn="ctr">
              <a:lnSpc>
                <a:spcPct val="100000"/>
              </a:lnSpc>
            </a:pPr>
            <a:r>
              <a:rPr lang="fr-FR" sz="800" b="0" strike="noStrike" spc="-1">
                <a:solidFill>
                  <a:srgbClr val="933634"/>
                </a:solidFill>
                <a:latin typeface="Eras Bold ITC"/>
              </a:rPr>
              <a:t>SIRET : 818 733 933 00027 </a:t>
            </a:r>
            <a:endParaRPr lang="fr-FR" sz="800" b="0" strike="noStrike" spc="-1">
              <a:latin typeface="Arial"/>
            </a:endParaRPr>
          </a:p>
          <a:p>
            <a:pPr algn="ctr">
              <a:lnSpc>
                <a:spcPct val="100000"/>
              </a:lnSpc>
            </a:pPr>
            <a:r>
              <a:rPr lang="fr-FR" sz="800" b="0" strike="noStrike" spc="-1">
                <a:solidFill>
                  <a:srgbClr val="933634"/>
                </a:solidFill>
                <a:latin typeface="Eras Bold ITC"/>
              </a:rPr>
              <a:t>Code APE : 9499Z </a:t>
            </a:r>
            <a:endParaRPr lang="fr-FR" sz="800" b="0" strike="noStrike" spc="-1">
              <a:latin typeface="Arial"/>
            </a:endParaRPr>
          </a:p>
        </p:txBody>
      </p:sp>
      <p:sp>
        <p:nvSpPr>
          <p:cNvPr id="89" name="CustomShape 2"/>
          <p:cNvSpPr/>
          <p:nvPr/>
        </p:nvSpPr>
        <p:spPr>
          <a:xfrm>
            <a:off x="1151280" y="2877840"/>
            <a:ext cx="9889200" cy="2101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fr-FR" sz="6600" b="0" strike="noStrike" spc="-1" dirty="0">
              <a:latin typeface="Arial"/>
            </a:endParaRPr>
          </a:p>
        </p:txBody>
      </p:sp>
      <p:sp>
        <p:nvSpPr>
          <p:cNvPr id="2" name="Titre 1">
            <a:extLst>
              <a:ext uri="{FF2B5EF4-FFF2-40B4-BE49-F238E27FC236}">
                <a16:creationId xmlns:a16="http://schemas.microsoft.com/office/drawing/2014/main" id="{626C0440-4406-47E8-B7AB-64CC73237F73}"/>
              </a:ext>
            </a:extLst>
          </p:cNvPr>
          <p:cNvSpPr>
            <a:spLocks noGrp="1"/>
          </p:cNvSpPr>
          <p:nvPr>
            <p:ph type="title"/>
          </p:nvPr>
        </p:nvSpPr>
        <p:spPr>
          <a:xfrm>
            <a:off x="2560320" y="1371572"/>
            <a:ext cx="8793000" cy="1034640"/>
          </a:xfrm>
        </p:spPr>
        <p:txBody>
          <a:bodyPr/>
          <a:lstStyle/>
          <a:p>
            <a:pPr algn="ctr"/>
            <a:r>
              <a:rPr lang="fr-FR" b="1" dirty="0">
                <a:latin typeface="Calibri" panose="020F0502020204030204" pitchFamily="34" charset="0"/>
                <a:cs typeface="Calibri" panose="020F0502020204030204" pitchFamily="34" charset="0"/>
              </a:rPr>
              <a:t>Qualification (suite)</a:t>
            </a:r>
          </a:p>
        </p:txBody>
      </p:sp>
      <p:sp>
        <p:nvSpPr>
          <p:cNvPr id="3" name="Espace réservé du texte 2">
            <a:extLst>
              <a:ext uri="{FF2B5EF4-FFF2-40B4-BE49-F238E27FC236}">
                <a16:creationId xmlns:a16="http://schemas.microsoft.com/office/drawing/2014/main" id="{B16606A5-4847-485F-BCA4-F0B5DBDDBBBD}"/>
              </a:ext>
            </a:extLst>
          </p:cNvPr>
          <p:cNvSpPr>
            <a:spLocks noGrp="1"/>
          </p:cNvSpPr>
          <p:nvPr>
            <p:ph type="body"/>
          </p:nvPr>
        </p:nvSpPr>
        <p:spPr>
          <a:xfrm>
            <a:off x="838080" y="2425293"/>
            <a:ext cx="10515240" cy="4538216"/>
          </a:xfrm>
        </p:spPr>
        <p:txBody>
          <a:bodyPr/>
          <a:lstStyle/>
          <a:p>
            <a:pPr marL="457200" indent="-457200">
              <a:buFont typeface="Arial" panose="020B0604020202020204" pitchFamily="34" charset="0"/>
              <a:buChar char="•"/>
            </a:pPr>
            <a:r>
              <a:rPr lang="fr-FR" sz="2800" b="1" u="sng" dirty="0">
                <a:latin typeface="Calibri" panose="020F0502020204030204" pitchFamily="34" charset="0"/>
                <a:cs typeface="Calibri" panose="020F0502020204030204" pitchFamily="34" charset="0"/>
              </a:rPr>
              <a:t>Compétences pédagogiques</a:t>
            </a:r>
          </a:p>
          <a:p>
            <a:endParaRPr lang="fr-FR" sz="2800" b="1" u="sng" dirty="0">
              <a:latin typeface="Calibri" panose="020F0502020204030204" pitchFamily="34" charset="0"/>
              <a:cs typeface="Calibri" panose="020F0502020204030204" pitchFamily="34" charset="0"/>
            </a:endParaRPr>
          </a:p>
          <a:p>
            <a:r>
              <a:rPr lang="fr-FR" sz="2800" dirty="0">
                <a:latin typeface="Calibri" panose="020F0502020204030204" pitchFamily="34" charset="0"/>
                <a:cs typeface="Calibri" panose="020F0502020204030204" pitchFamily="34" charset="0"/>
              </a:rPr>
              <a:t> -  Participer régulièrement aux formations proposées par DMG/ </a:t>
            </a:r>
            <a:r>
              <a:rPr lang="fr-FR" sz="2800" dirty="0" err="1">
                <a:latin typeface="Calibri" panose="020F0502020204030204" pitchFamily="34" charset="0"/>
                <a:cs typeface="Calibri" panose="020F0502020204030204" pitchFamily="34" charset="0"/>
              </a:rPr>
              <a:t>Cogems</a:t>
            </a:r>
            <a:r>
              <a:rPr lang="fr-FR" sz="2800" dirty="0">
                <a:latin typeface="Calibri" panose="020F0502020204030204" pitchFamily="34" charset="0"/>
                <a:cs typeface="Calibri" panose="020F0502020204030204" pitchFamily="34" charset="0"/>
              </a:rPr>
              <a:t>/ CNGE</a:t>
            </a:r>
          </a:p>
          <a:p>
            <a:r>
              <a:rPr lang="fr-FR" sz="2800" dirty="0">
                <a:latin typeface="Calibri" panose="020F0502020204030204" pitchFamily="34" charset="0"/>
                <a:cs typeface="Calibri" panose="020F0502020204030204" pitchFamily="34" charset="0"/>
              </a:rPr>
              <a:t> - Cabinet médical offrant un environnement favorable à la formation</a:t>
            </a:r>
          </a:p>
          <a:p>
            <a:r>
              <a:rPr lang="fr-FR" sz="2800" dirty="0">
                <a:latin typeface="Calibri" panose="020F0502020204030204" pitchFamily="34" charset="0"/>
                <a:cs typeface="Calibri" panose="020F0502020204030204" pitchFamily="34" charset="0"/>
              </a:rPr>
              <a:t>     &gt; mini de 2500 actes/ an recommandés</a:t>
            </a:r>
          </a:p>
          <a:p>
            <a:r>
              <a:rPr lang="fr-FR" sz="2800" dirty="0">
                <a:latin typeface="Calibri" panose="020F0502020204030204" pitchFamily="34" charset="0"/>
                <a:cs typeface="Calibri" panose="020F0502020204030204" pitchFamily="34" charset="0"/>
              </a:rPr>
              <a:t>     &gt; maxi de 7000 actes /an </a:t>
            </a:r>
          </a:p>
          <a:p>
            <a:r>
              <a:rPr lang="fr-FR" sz="2800" dirty="0">
                <a:latin typeface="Calibri" panose="020F0502020204030204" pitchFamily="34" charset="0"/>
                <a:cs typeface="Calibri" panose="020F0502020204030204" pitchFamily="34" charset="0"/>
              </a:rPr>
              <a:t>     &gt; locaux adaptés à l’enseignement (équipement, informatisation, accès internet … </a:t>
            </a:r>
          </a:p>
          <a:p>
            <a:pPr marL="0" indent="0">
              <a:buNone/>
            </a:pPr>
            <a:endParaRPr lang="fr-FR" dirty="0"/>
          </a:p>
        </p:txBody>
      </p:sp>
    </p:spTree>
    <p:extLst>
      <p:ext uri="{BB962C8B-B14F-4D97-AF65-F5344CB8AC3E}">
        <p14:creationId xmlns:p14="http://schemas.microsoft.com/office/powerpoint/2010/main" val="757672770"/>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 name="Image 4"/>
          <p:cNvPicPr/>
          <p:nvPr/>
        </p:nvPicPr>
        <p:blipFill>
          <a:blip r:embed="rId2"/>
          <a:stretch/>
        </p:blipFill>
        <p:spPr>
          <a:xfrm>
            <a:off x="179280" y="197280"/>
            <a:ext cx="2650680" cy="2088360"/>
          </a:xfrm>
          <a:prstGeom prst="rect">
            <a:avLst/>
          </a:prstGeom>
          <a:ln>
            <a:noFill/>
          </a:ln>
        </p:spPr>
      </p:pic>
      <p:sp>
        <p:nvSpPr>
          <p:cNvPr id="91" name="CustomShape 1"/>
          <p:cNvSpPr/>
          <p:nvPr/>
        </p:nvSpPr>
        <p:spPr>
          <a:xfrm>
            <a:off x="6095880" y="197280"/>
            <a:ext cx="6095520" cy="1034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fr-FR" sz="2800" b="0" strike="noStrike" spc="-1">
                <a:solidFill>
                  <a:srgbClr val="000000"/>
                </a:solidFill>
                <a:latin typeface="Eras Bold ITC"/>
              </a:rPr>
              <a:t> </a:t>
            </a:r>
            <a:r>
              <a:rPr lang="fr-FR" sz="1800" b="0" strike="noStrike" spc="-1">
                <a:solidFill>
                  <a:srgbClr val="933634"/>
                </a:solidFill>
                <a:latin typeface="Eras Bold ITC"/>
              </a:rPr>
              <a:t>Le Collège des Généralistes Enseignants </a:t>
            </a:r>
            <a:endParaRPr lang="fr-FR" sz="1800" b="0" strike="noStrike" spc="-1">
              <a:latin typeface="Arial"/>
            </a:endParaRPr>
          </a:p>
          <a:p>
            <a:pPr algn="ctr">
              <a:lnSpc>
                <a:spcPct val="100000"/>
              </a:lnSpc>
            </a:pPr>
            <a:r>
              <a:rPr lang="fr-FR" sz="1800" b="0" strike="noStrike" spc="-1">
                <a:solidFill>
                  <a:srgbClr val="933634"/>
                </a:solidFill>
                <a:latin typeface="Eras Bold ITC"/>
              </a:rPr>
              <a:t>et Maitres de Stage du Poitou Charentes </a:t>
            </a:r>
            <a:endParaRPr lang="fr-FR" sz="1800" b="0" strike="noStrike" spc="-1">
              <a:latin typeface="Arial"/>
            </a:endParaRPr>
          </a:p>
          <a:p>
            <a:pPr algn="ctr">
              <a:lnSpc>
                <a:spcPct val="100000"/>
              </a:lnSpc>
            </a:pPr>
            <a:r>
              <a:rPr lang="fr-FR" sz="800" b="0" strike="noStrike" spc="-1">
                <a:solidFill>
                  <a:srgbClr val="933634"/>
                </a:solidFill>
                <a:latin typeface="Eras Bold ITC"/>
              </a:rPr>
              <a:t>SIRET : 818 733 933 00027 </a:t>
            </a:r>
            <a:endParaRPr lang="fr-FR" sz="800" b="0" strike="noStrike" spc="-1">
              <a:latin typeface="Arial"/>
            </a:endParaRPr>
          </a:p>
          <a:p>
            <a:pPr algn="ctr">
              <a:lnSpc>
                <a:spcPct val="100000"/>
              </a:lnSpc>
            </a:pPr>
            <a:r>
              <a:rPr lang="fr-FR" sz="800" b="0" strike="noStrike" spc="-1">
                <a:solidFill>
                  <a:srgbClr val="933634"/>
                </a:solidFill>
                <a:latin typeface="Eras Bold ITC"/>
              </a:rPr>
              <a:t>Code APE : 9499Z </a:t>
            </a:r>
            <a:endParaRPr lang="fr-FR" sz="800" b="0" strike="noStrike" spc="-1">
              <a:latin typeface="Arial"/>
            </a:endParaRPr>
          </a:p>
        </p:txBody>
      </p:sp>
      <p:sp>
        <p:nvSpPr>
          <p:cNvPr id="92" name="CustomShape 2"/>
          <p:cNvSpPr/>
          <p:nvPr/>
        </p:nvSpPr>
        <p:spPr>
          <a:xfrm>
            <a:off x="1151280" y="2877840"/>
            <a:ext cx="9889200" cy="2101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fr-FR" sz="6600" b="0" strike="noStrike" spc="-1" dirty="0">
              <a:latin typeface="Arial"/>
            </a:endParaRPr>
          </a:p>
        </p:txBody>
      </p:sp>
      <p:sp>
        <p:nvSpPr>
          <p:cNvPr id="2" name="Titre 1">
            <a:extLst>
              <a:ext uri="{FF2B5EF4-FFF2-40B4-BE49-F238E27FC236}">
                <a16:creationId xmlns:a16="http://schemas.microsoft.com/office/drawing/2014/main" id="{0E10FC2E-9BAD-4B28-8C27-23BD993FABC8}"/>
              </a:ext>
            </a:extLst>
          </p:cNvPr>
          <p:cNvSpPr>
            <a:spLocks noGrp="1"/>
          </p:cNvSpPr>
          <p:nvPr>
            <p:ph type="title"/>
          </p:nvPr>
        </p:nvSpPr>
        <p:spPr>
          <a:xfrm>
            <a:off x="2968282" y="1336430"/>
            <a:ext cx="8385037" cy="1034640"/>
          </a:xfrm>
        </p:spPr>
        <p:txBody>
          <a:bodyPr/>
          <a:lstStyle/>
          <a:p>
            <a:pPr algn="ctr"/>
            <a:r>
              <a:rPr lang="fr-FR" b="1" dirty="0">
                <a:latin typeface="Calibri" panose="020F0502020204030204" pitchFamily="34" charset="0"/>
                <a:cs typeface="Calibri" panose="020F0502020204030204" pitchFamily="34" charset="0"/>
              </a:rPr>
              <a:t>Agrément</a:t>
            </a:r>
          </a:p>
        </p:txBody>
      </p:sp>
      <p:sp>
        <p:nvSpPr>
          <p:cNvPr id="3" name="Sous-titre 2">
            <a:extLst>
              <a:ext uri="{FF2B5EF4-FFF2-40B4-BE49-F238E27FC236}">
                <a16:creationId xmlns:a16="http://schemas.microsoft.com/office/drawing/2014/main" id="{8CF0ED73-DA06-4098-92A5-AB2F6551091D}"/>
              </a:ext>
            </a:extLst>
          </p:cNvPr>
          <p:cNvSpPr>
            <a:spLocks noGrp="1"/>
          </p:cNvSpPr>
          <p:nvPr>
            <p:ph type="subTitle"/>
          </p:nvPr>
        </p:nvSpPr>
        <p:spPr>
          <a:xfrm>
            <a:off x="838080" y="2390150"/>
            <a:ext cx="10515240" cy="4467850"/>
          </a:xfrm>
        </p:spPr>
        <p:txBody>
          <a:bodyPr>
            <a:normAutofit/>
          </a:bodyPr>
          <a:lstStyle/>
          <a:p>
            <a:pPr marL="0" indent="0">
              <a:buNone/>
            </a:pPr>
            <a:r>
              <a:rPr lang="fr-FR" sz="2800" dirty="0">
                <a:latin typeface="Calibri" panose="020F0502020204030204" pitchFamily="34" charset="0"/>
                <a:cs typeface="Calibri" panose="020F0502020204030204" pitchFamily="34" charset="0"/>
              </a:rPr>
              <a:t>Dispensé par la faculté</a:t>
            </a:r>
          </a:p>
          <a:p>
            <a:r>
              <a:rPr lang="fr-FR" sz="2800" dirty="0">
                <a:latin typeface="Calibri" panose="020F0502020204030204" pitchFamily="34" charset="0"/>
                <a:cs typeface="Calibri" panose="020F0502020204030204" pitchFamily="34" charset="0"/>
              </a:rPr>
              <a:t>- Soit d’1 an après le 1</a:t>
            </a:r>
            <a:r>
              <a:rPr lang="fr-FR" sz="2800" baseline="30000" dirty="0">
                <a:latin typeface="Calibri" panose="020F0502020204030204" pitchFamily="34" charset="0"/>
                <a:cs typeface="Calibri" panose="020F0502020204030204" pitchFamily="34" charset="0"/>
              </a:rPr>
              <a:t>er</a:t>
            </a:r>
            <a:r>
              <a:rPr lang="fr-FR" sz="2800" dirty="0">
                <a:latin typeface="Calibri" panose="020F0502020204030204" pitchFamily="34" charset="0"/>
                <a:cs typeface="Calibri" panose="020F0502020204030204" pitchFamily="34" charset="0"/>
              </a:rPr>
              <a:t> agrément puis 5 ans sans réserve</a:t>
            </a:r>
          </a:p>
          <a:p>
            <a:r>
              <a:rPr lang="fr-FR" sz="2800" dirty="0">
                <a:latin typeface="Calibri" panose="020F0502020204030204" pitchFamily="34" charset="0"/>
                <a:cs typeface="Calibri" panose="020F0502020204030204" pitchFamily="34" charset="0"/>
              </a:rPr>
              <a:t>- Soit agrément conditionnel d’1 an max avec recommandation</a:t>
            </a:r>
          </a:p>
          <a:p>
            <a:r>
              <a:rPr lang="fr-FR" sz="2800" dirty="0">
                <a:latin typeface="Calibri" panose="020F0502020204030204" pitchFamily="34" charset="0"/>
                <a:cs typeface="Calibri" panose="020F0502020204030204" pitchFamily="34" charset="0"/>
              </a:rPr>
              <a:t>- Soit refus d’agrément motivé avec recommandation pour nouvelle demande d’agrément.</a:t>
            </a:r>
          </a:p>
          <a:p>
            <a:pPr marL="457200" indent="-457200">
              <a:buFontTx/>
              <a:buChar char="-"/>
            </a:pPr>
            <a:endParaRPr lang="fr-FR" sz="2800" dirty="0">
              <a:latin typeface="Calibri" panose="020F0502020204030204" pitchFamily="34" charset="0"/>
              <a:cs typeface="Calibri" panose="020F0502020204030204" pitchFamily="34" charset="0"/>
            </a:endParaRPr>
          </a:p>
          <a:p>
            <a:pPr marL="0" indent="0">
              <a:buNone/>
            </a:pPr>
            <a:r>
              <a:rPr lang="fr-FR" sz="2800" dirty="0">
                <a:latin typeface="Calibri" panose="020F0502020204030204" pitchFamily="34" charset="0"/>
                <a:cs typeface="Calibri" panose="020F0502020204030204" pitchFamily="34" charset="0"/>
              </a:rPr>
              <a:t>Tout manquement à la charte des MSU peut entraîner une révision de l’agrément.</a:t>
            </a: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 name="Image 4"/>
          <p:cNvPicPr/>
          <p:nvPr/>
        </p:nvPicPr>
        <p:blipFill>
          <a:blip r:embed="rId2"/>
          <a:stretch/>
        </p:blipFill>
        <p:spPr>
          <a:xfrm>
            <a:off x="179280" y="197280"/>
            <a:ext cx="2650680" cy="2088360"/>
          </a:xfrm>
          <a:prstGeom prst="rect">
            <a:avLst/>
          </a:prstGeom>
          <a:ln>
            <a:noFill/>
          </a:ln>
        </p:spPr>
      </p:pic>
      <p:sp>
        <p:nvSpPr>
          <p:cNvPr id="91" name="CustomShape 1"/>
          <p:cNvSpPr/>
          <p:nvPr/>
        </p:nvSpPr>
        <p:spPr>
          <a:xfrm>
            <a:off x="6095880" y="197280"/>
            <a:ext cx="6095520" cy="1034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fr-FR" sz="2800" b="0" strike="noStrike" spc="-1">
                <a:solidFill>
                  <a:srgbClr val="000000"/>
                </a:solidFill>
                <a:latin typeface="Eras Bold ITC"/>
              </a:rPr>
              <a:t> </a:t>
            </a:r>
            <a:r>
              <a:rPr lang="fr-FR" sz="1800" b="0" strike="noStrike" spc="-1">
                <a:solidFill>
                  <a:srgbClr val="933634"/>
                </a:solidFill>
                <a:latin typeface="Eras Bold ITC"/>
              </a:rPr>
              <a:t>Le Collège des Généralistes Enseignants </a:t>
            </a:r>
            <a:endParaRPr lang="fr-FR" sz="1800" b="0" strike="noStrike" spc="-1">
              <a:latin typeface="Arial"/>
            </a:endParaRPr>
          </a:p>
          <a:p>
            <a:pPr algn="ctr">
              <a:lnSpc>
                <a:spcPct val="100000"/>
              </a:lnSpc>
            </a:pPr>
            <a:r>
              <a:rPr lang="fr-FR" sz="1800" b="0" strike="noStrike" spc="-1">
                <a:solidFill>
                  <a:srgbClr val="933634"/>
                </a:solidFill>
                <a:latin typeface="Eras Bold ITC"/>
              </a:rPr>
              <a:t>et Maitres de Stage du Poitou Charentes </a:t>
            </a:r>
            <a:endParaRPr lang="fr-FR" sz="1800" b="0" strike="noStrike" spc="-1">
              <a:latin typeface="Arial"/>
            </a:endParaRPr>
          </a:p>
          <a:p>
            <a:pPr algn="ctr">
              <a:lnSpc>
                <a:spcPct val="100000"/>
              </a:lnSpc>
            </a:pPr>
            <a:r>
              <a:rPr lang="fr-FR" sz="800" b="0" strike="noStrike" spc="-1">
                <a:solidFill>
                  <a:srgbClr val="933634"/>
                </a:solidFill>
                <a:latin typeface="Eras Bold ITC"/>
              </a:rPr>
              <a:t>SIRET : 818 733 933 00027 </a:t>
            </a:r>
            <a:endParaRPr lang="fr-FR" sz="800" b="0" strike="noStrike" spc="-1">
              <a:latin typeface="Arial"/>
            </a:endParaRPr>
          </a:p>
          <a:p>
            <a:pPr algn="ctr">
              <a:lnSpc>
                <a:spcPct val="100000"/>
              </a:lnSpc>
            </a:pPr>
            <a:r>
              <a:rPr lang="fr-FR" sz="800" b="0" strike="noStrike" spc="-1">
                <a:solidFill>
                  <a:srgbClr val="933634"/>
                </a:solidFill>
                <a:latin typeface="Eras Bold ITC"/>
              </a:rPr>
              <a:t>Code APE : 9499Z </a:t>
            </a:r>
            <a:endParaRPr lang="fr-FR" sz="800" b="0" strike="noStrike" spc="-1">
              <a:latin typeface="Arial"/>
            </a:endParaRPr>
          </a:p>
        </p:txBody>
      </p:sp>
      <p:sp>
        <p:nvSpPr>
          <p:cNvPr id="92" name="CustomShape 2"/>
          <p:cNvSpPr/>
          <p:nvPr/>
        </p:nvSpPr>
        <p:spPr>
          <a:xfrm>
            <a:off x="1151280" y="2877840"/>
            <a:ext cx="9889200" cy="2101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fr-FR" sz="6600" b="0" strike="noStrike" spc="-1" dirty="0">
              <a:latin typeface="Arial"/>
            </a:endParaRPr>
          </a:p>
        </p:txBody>
      </p:sp>
      <p:sp>
        <p:nvSpPr>
          <p:cNvPr id="2" name="Titre 1">
            <a:extLst>
              <a:ext uri="{FF2B5EF4-FFF2-40B4-BE49-F238E27FC236}">
                <a16:creationId xmlns:a16="http://schemas.microsoft.com/office/drawing/2014/main" id="{0E10FC2E-9BAD-4B28-8C27-23BD993FABC8}"/>
              </a:ext>
            </a:extLst>
          </p:cNvPr>
          <p:cNvSpPr>
            <a:spLocks noGrp="1"/>
          </p:cNvSpPr>
          <p:nvPr>
            <p:ph type="title"/>
          </p:nvPr>
        </p:nvSpPr>
        <p:spPr>
          <a:xfrm>
            <a:off x="2968282" y="1336430"/>
            <a:ext cx="8385037" cy="1034640"/>
          </a:xfrm>
        </p:spPr>
        <p:txBody>
          <a:bodyPr/>
          <a:lstStyle/>
          <a:p>
            <a:pPr algn="ctr"/>
            <a:r>
              <a:rPr lang="fr-FR" sz="4000" b="1" dirty="0">
                <a:latin typeface="Calibri" panose="020F0502020204030204" pitchFamily="34" charset="0"/>
                <a:cs typeface="Calibri" panose="020F0502020204030204" pitchFamily="34" charset="0"/>
              </a:rPr>
              <a:t>Droits et devoirs du MSU</a:t>
            </a:r>
          </a:p>
        </p:txBody>
      </p:sp>
      <p:sp>
        <p:nvSpPr>
          <p:cNvPr id="3" name="Sous-titre 2">
            <a:extLst>
              <a:ext uri="{FF2B5EF4-FFF2-40B4-BE49-F238E27FC236}">
                <a16:creationId xmlns:a16="http://schemas.microsoft.com/office/drawing/2014/main" id="{8CF0ED73-DA06-4098-92A5-AB2F6551091D}"/>
              </a:ext>
            </a:extLst>
          </p:cNvPr>
          <p:cNvSpPr>
            <a:spLocks noGrp="1"/>
          </p:cNvSpPr>
          <p:nvPr>
            <p:ph type="subTitle"/>
          </p:nvPr>
        </p:nvSpPr>
        <p:spPr>
          <a:xfrm>
            <a:off x="838080" y="2390150"/>
            <a:ext cx="10515240" cy="4467850"/>
          </a:xfrm>
        </p:spPr>
        <p:txBody>
          <a:bodyPr>
            <a:normAutofit/>
          </a:bodyPr>
          <a:lstStyle/>
          <a:p>
            <a:r>
              <a:rPr lang="fr-FR" sz="2400" dirty="0">
                <a:latin typeface="Calibri" panose="020F0502020204030204" pitchFamily="34" charset="0"/>
                <a:cs typeface="Calibri" panose="020F0502020204030204" pitchFamily="34" charset="0"/>
              </a:rPr>
              <a:t>En devenant MSU, le praticien signe une charte et s’engage à:</a:t>
            </a:r>
          </a:p>
          <a:p>
            <a:pPr>
              <a:buFontTx/>
              <a:buChar char="-"/>
            </a:pPr>
            <a:r>
              <a:rPr lang="fr-FR" sz="2400" dirty="0">
                <a:latin typeface="Calibri" panose="020F0502020204030204" pitchFamily="34" charset="0"/>
                <a:cs typeface="Calibri" panose="020F0502020204030204" pitchFamily="34" charset="0"/>
              </a:rPr>
              <a:t> Exercer ses fonctions d’enseignant dans le respect de l’étudiant, des obligations pédagogiques et de la sécurité de l’étudiant au plan pédagogique et assurantiel</a:t>
            </a:r>
          </a:p>
          <a:p>
            <a:pPr>
              <a:buFontTx/>
              <a:buChar char="-"/>
            </a:pPr>
            <a:r>
              <a:rPr lang="fr-FR" sz="2400" dirty="0">
                <a:latin typeface="Calibri" panose="020F0502020204030204" pitchFamily="34" charset="0"/>
                <a:cs typeface="Calibri" panose="020F0502020204030204" pitchFamily="34" charset="0"/>
              </a:rPr>
              <a:t> Signer une convention de stage avec l’étudiant et l’université</a:t>
            </a:r>
          </a:p>
          <a:p>
            <a:pPr>
              <a:buFontTx/>
              <a:buChar char="-"/>
            </a:pPr>
            <a:r>
              <a:rPr lang="fr-FR" sz="2400" dirty="0">
                <a:latin typeface="Calibri" panose="020F0502020204030204" pitchFamily="34" charset="0"/>
                <a:cs typeface="Calibri" panose="020F0502020204030204" pitchFamily="34" charset="0"/>
              </a:rPr>
              <a:t> Garantir le temps réglementaire de présence de l’étudiant</a:t>
            </a:r>
          </a:p>
          <a:p>
            <a:pPr>
              <a:buFontTx/>
              <a:buChar char="-"/>
            </a:pPr>
            <a:r>
              <a:rPr lang="fr-FR" sz="2400" dirty="0">
                <a:latin typeface="Calibri" panose="020F0502020204030204" pitchFamily="34" charset="0"/>
                <a:cs typeface="Calibri" panose="020F0502020204030204" pitchFamily="34" charset="0"/>
              </a:rPr>
              <a:t> Aider la progression de l’étudiant (activités et productions)</a:t>
            </a:r>
          </a:p>
          <a:p>
            <a:pPr>
              <a:buFontTx/>
              <a:buChar char="-"/>
            </a:pPr>
            <a:r>
              <a:rPr lang="fr-FR" sz="2400" dirty="0">
                <a:latin typeface="Calibri" panose="020F0502020204030204" pitchFamily="34" charset="0"/>
                <a:cs typeface="Calibri" panose="020F0502020204030204" pitchFamily="34" charset="0"/>
              </a:rPr>
              <a:t> Etablir une évaluation de ses compétences</a:t>
            </a:r>
          </a:p>
          <a:p>
            <a:pPr>
              <a:buFontTx/>
              <a:buChar char="-"/>
            </a:pPr>
            <a:r>
              <a:rPr lang="fr-FR" sz="2400" dirty="0">
                <a:latin typeface="Calibri" panose="020F0502020204030204" pitchFamily="34" charset="0"/>
                <a:cs typeface="Calibri" panose="020F0502020204030204" pitchFamily="34" charset="0"/>
              </a:rPr>
              <a:t> Accepter que l’étudiant remplisse une évaluation du site de formation</a:t>
            </a:r>
          </a:p>
          <a:p>
            <a:pPr>
              <a:buFontTx/>
              <a:buChar char="-"/>
            </a:pPr>
            <a:r>
              <a:rPr lang="fr-FR" sz="2400" dirty="0">
                <a:latin typeface="Calibri" panose="020F0502020204030204" pitchFamily="34" charset="0"/>
                <a:cs typeface="Calibri" panose="020F0502020204030204" pitchFamily="34" charset="0"/>
              </a:rPr>
              <a:t> Prévenir sa compagnie d’assurance au titre de la RCP de sa qualité de MSU</a:t>
            </a:r>
          </a:p>
          <a:p>
            <a:pPr>
              <a:buFontTx/>
              <a:buChar char="-"/>
            </a:pPr>
            <a:r>
              <a:rPr lang="fr-FR" sz="2400" dirty="0">
                <a:latin typeface="Calibri" panose="020F0502020204030204" pitchFamily="34" charset="0"/>
                <a:cs typeface="Calibri" panose="020F0502020204030204" pitchFamily="34" charset="0"/>
              </a:rPr>
              <a:t> </a:t>
            </a:r>
            <a:r>
              <a:rPr lang="fr-FR" sz="2400" b="1" dirty="0">
                <a:latin typeface="Calibri" panose="020F0502020204030204" pitchFamily="34" charset="0"/>
                <a:cs typeface="Calibri" panose="020F0502020204030204" pitchFamily="34" charset="0"/>
              </a:rPr>
              <a:t>ETRE ADHERENT DU COGEMS-PC</a:t>
            </a:r>
          </a:p>
        </p:txBody>
      </p:sp>
    </p:spTree>
    <p:extLst>
      <p:ext uri="{BB962C8B-B14F-4D97-AF65-F5344CB8AC3E}">
        <p14:creationId xmlns:p14="http://schemas.microsoft.com/office/powerpoint/2010/main" val="2363615319"/>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 name="Image 4"/>
          <p:cNvPicPr/>
          <p:nvPr/>
        </p:nvPicPr>
        <p:blipFill>
          <a:blip r:embed="rId2"/>
          <a:stretch/>
        </p:blipFill>
        <p:spPr>
          <a:xfrm>
            <a:off x="179280" y="197280"/>
            <a:ext cx="2650680" cy="2088360"/>
          </a:xfrm>
          <a:prstGeom prst="rect">
            <a:avLst/>
          </a:prstGeom>
          <a:ln>
            <a:noFill/>
          </a:ln>
        </p:spPr>
      </p:pic>
      <p:sp>
        <p:nvSpPr>
          <p:cNvPr id="88" name="CustomShape 1"/>
          <p:cNvSpPr/>
          <p:nvPr/>
        </p:nvSpPr>
        <p:spPr>
          <a:xfrm>
            <a:off x="6095880" y="197280"/>
            <a:ext cx="6095520" cy="1034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fr-FR" sz="2800" b="0" strike="noStrike" spc="-1">
                <a:solidFill>
                  <a:srgbClr val="000000"/>
                </a:solidFill>
                <a:latin typeface="Eras Bold ITC"/>
              </a:rPr>
              <a:t> </a:t>
            </a:r>
            <a:r>
              <a:rPr lang="fr-FR" sz="1800" b="0" strike="noStrike" spc="-1">
                <a:solidFill>
                  <a:srgbClr val="933634"/>
                </a:solidFill>
                <a:latin typeface="Eras Bold ITC"/>
              </a:rPr>
              <a:t>Le Collège des Généralistes Enseignants </a:t>
            </a:r>
            <a:endParaRPr lang="fr-FR" sz="1800" b="0" strike="noStrike" spc="-1">
              <a:latin typeface="Arial"/>
            </a:endParaRPr>
          </a:p>
          <a:p>
            <a:pPr algn="ctr">
              <a:lnSpc>
                <a:spcPct val="100000"/>
              </a:lnSpc>
            </a:pPr>
            <a:r>
              <a:rPr lang="fr-FR" sz="1800" b="0" strike="noStrike" spc="-1">
                <a:solidFill>
                  <a:srgbClr val="933634"/>
                </a:solidFill>
                <a:latin typeface="Eras Bold ITC"/>
              </a:rPr>
              <a:t>et Maitres de Stage du Poitou Charentes </a:t>
            </a:r>
            <a:endParaRPr lang="fr-FR" sz="1800" b="0" strike="noStrike" spc="-1">
              <a:latin typeface="Arial"/>
            </a:endParaRPr>
          </a:p>
          <a:p>
            <a:pPr algn="ctr">
              <a:lnSpc>
                <a:spcPct val="100000"/>
              </a:lnSpc>
            </a:pPr>
            <a:r>
              <a:rPr lang="fr-FR" sz="800" b="0" strike="noStrike" spc="-1">
                <a:solidFill>
                  <a:srgbClr val="933634"/>
                </a:solidFill>
                <a:latin typeface="Eras Bold ITC"/>
              </a:rPr>
              <a:t>SIRET : 818 733 933 00027 </a:t>
            </a:r>
            <a:endParaRPr lang="fr-FR" sz="800" b="0" strike="noStrike" spc="-1">
              <a:latin typeface="Arial"/>
            </a:endParaRPr>
          </a:p>
          <a:p>
            <a:pPr algn="ctr">
              <a:lnSpc>
                <a:spcPct val="100000"/>
              </a:lnSpc>
            </a:pPr>
            <a:r>
              <a:rPr lang="fr-FR" sz="800" b="0" strike="noStrike" spc="-1">
                <a:solidFill>
                  <a:srgbClr val="933634"/>
                </a:solidFill>
                <a:latin typeface="Eras Bold ITC"/>
              </a:rPr>
              <a:t>Code APE : 9499Z </a:t>
            </a:r>
            <a:endParaRPr lang="fr-FR" sz="800" b="0" strike="noStrike" spc="-1">
              <a:latin typeface="Arial"/>
            </a:endParaRPr>
          </a:p>
        </p:txBody>
      </p:sp>
      <p:sp>
        <p:nvSpPr>
          <p:cNvPr id="89" name="CustomShape 2"/>
          <p:cNvSpPr/>
          <p:nvPr/>
        </p:nvSpPr>
        <p:spPr>
          <a:xfrm>
            <a:off x="1151280" y="2877840"/>
            <a:ext cx="9889200" cy="2101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fr-FR" sz="6600" b="0" strike="noStrike" spc="-1" dirty="0">
              <a:latin typeface="Arial"/>
            </a:endParaRPr>
          </a:p>
        </p:txBody>
      </p:sp>
      <p:sp>
        <p:nvSpPr>
          <p:cNvPr id="2" name="Titre 1">
            <a:extLst>
              <a:ext uri="{FF2B5EF4-FFF2-40B4-BE49-F238E27FC236}">
                <a16:creationId xmlns:a16="http://schemas.microsoft.com/office/drawing/2014/main" id="{626C0440-4406-47E8-B7AB-64CC73237F73}"/>
              </a:ext>
            </a:extLst>
          </p:cNvPr>
          <p:cNvSpPr>
            <a:spLocks noGrp="1"/>
          </p:cNvSpPr>
          <p:nvPr>
            <p:ph type="title"/>
          </p:nvPr>
        </p:nvSpPr>
        <p:spPr>
          <a:xfrm>
            <a:off x="2560320" y="1371572"/>
            <a:ext cx="8793000" cy="1034640"/>
          </a:xfrm>
        </p:spPr>
        <p:txBody>
          <a:bodyPr/>
          <a:lstStyle/>
          <a:p>
            <a:pPr algn="ctr"/>
            <a:r>
              <a:rPr lang="fr-FR" b="1" dirty="0">
                <a:latin typeface="Calibri" panose="020F0502020204030204" pitchFamily="34" charset="0"/>
                <a:cs typeface="Calibri" panose="020F0502020204030204" pitchFamily="34" charset="0"/>
              </a:rPr>
              <a:t>Formation</a:t>
            </a:r>
          </a:p>
        </p:txBody>
      </p:sp>
      <p:sp>
        <p:nvSpPr>
          <p:cNvPr id="3" name="Espace réservé du texte 2">
            <a:extLst>
              <a:ext uri="{FF2B5EF4-FFF2-40B4-BE49-F238E27FC236}">
                <a16:creationId xmlns:a16="http://schemas.microsoft.com/office/drawing/2014/main" id="{B16606A5-4847-485F-BCA4-F0B5DBDDBBBD}"/>
              </a:ext>
            </a:extLst>
          </p:cNvPr>
          <p:cNvSpPr>
            <a:spLocks noGrp="1"/>
          </p:cNvSpPr>
          <p:nvPr>
            <p:ph type="body"/>
          </p:nvPr>
        </p:nvSpPr>
        <p:spPr>
          <a:xfrm>
            <a:off x="838080" y="2425293"/>
            <a:ext cx="10515240" cy="4538216"/>
          </a:xfrm>
        </p:spPr>
        <p:txBody>
          <a:bodyPr/>
          <a:lstStyle/>
          <a:p>
            <a:pPr marL="457200" indent="-457200">
              <a:buFont typeface="Arial" panose="020B0604020202020204" pitchFamily="34" charset="0"/>
              <a:buChar char="•"/>
            </a:pPr>
            <a:r>
              <a:rPr lang="fr-FR" sz="2800" b="1" u="sng" dirty="0">
                <a:latin typeface="Calibri" panose="020F0502020204030204" pitchFamily="34" charset="0"/>
                <a:cs typeface="Calibri" panose="020F0502020204030204" pitchFamily="34" charset="0"/>
              </a:rPr>
              <a:t>Initiale</a:t>
            </a:r>
          </a:p>
          <a:p>
            <a:endParaRPr lang="fr-FR" sz="2800" b="1" u="sng" dirty="0">
              <a:latin typeface="Calibri" panose="020F0502020204030204" pitchFamily="34" charset="0"/>
              <a:cs typeface="Calibri" panose="020F0502020204030204" pitchFamily="34" charset="0"/>
            </a:endParaRPr>
          </a:p>
          <a:p>
            <a:r>
              <a:rPr lang="fr-FR" sz="2800" dirty="0">
                <a:latin typeface="Calibri" panose="020F0502020204030204" pitchFamily="34" charset="0"/>
                <a:cs typeface="Calibri" panose="020F0502020204030204" pitchFamily="34" charset="0"/>
              </a:rPr>
              <a:t>    Obligation de suivre une formation pédagogique initiale (formations CNGE)</a:t>
            </a:r>
          </a:p>
          <a:p>
            <a:endParaRPr lang="fr-FR" sz="2800" dirty="0">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fr-FR" sz="2800" b="1" u="sng" dirty="0">
                <a:latin typeface="Calibri" panose="020F0502020204030204" pitchFamily="34" charset="0"/>
                <a:cs typeface="Calibri" panose="020F0502020204030204" pitchFamily="34" charset="0"/>
              </a:rPr>
              <a:t>Pour </a:t>
            </a:r>
            <a:r>
              <a:rPr lang="fr-FR" sz="2800" b="1" u="sng" dirty="0" err="1">
                <a:latin typeface="Calibri" panose="020F0502020204030204" pitchFamily="34" charset="0"/>
                <a:cs typeface="Calibri" panose="020F0502020204030204" pitchFamily="34" charset="0"/>
              </a:rPr>
              <a:t>réaccréditation</a:t>
            </a:r>
            <a:endParaRPr lang="fr-FR" sz="2800" b="1" u="sng" dirty="0">
              <a:latin typeface="Calibri" panose="020F0502020204030204" pitchFamily="34" charset="0"/>
              <a:cs typeface="Calibri" panose="020F0502020204030204" pitchFamily="34" charset="0"/>
            </a:endParaRPr>
          </a:p>
          <a:p>
            <a:endParaRPr lang="fr-FR" sz="2800" b="1" u="sng" dirty="0">
              <a:latin typeface="Calibri" panose="020F0502020204030204" pitchFamily="34" charset="0"/>
              <a:cs typeface="Calibri" panose="020F0502020204030204" pitchFamily="34" charset="0"/>
            </a:endParaRPr>
          </a:p>
          <a:p>
            <a:r>
              <a:rPr lang="fr-FR" sz="2800" dirty="0">
                <a:latin typeface="Calibri" panose="020F0502020204030204" pitchFamily="34" charset="0"/>
                <a:cs typeface="Calibri" panose="020F0502020204030204" pitchFamily="34" charset="0"/>
              </a:rPr>
              <a:t>    Formation pédagogique régulière au moins tous les 5 ans</a:t>
            </a:r>
          </a:p>
          <a:p>
            <a:endParaRPr lang="fr-FR" sz="2800" b="1" u="sng" dirty="0"/>
          </a:p>
          <a:p>
            <a:r>
              <a:rPr lang="fr-FR" sz="2800" dirty="0"/>
              <a:t> </a:t>
            </a:r>
            <a:endParaRPr lang="fr-FR" dirty="0"/>
          </a:p>
        </p:txBody>
      </p:sp>
    </p:spTree>
    <p:extLst>
      <p:ext uri="{BB962C8B-B14F-4D97-AF65-F5344CB8AC3E}">
        <p14:creationId xmlns:p14="http://schemas.microsoft.com/office/powerpoint/2010/main" val="4218355828"/>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 name="Image 4"/>
          <p:cNvPicPr/>
          <p:nvPr/>
        </p:nvPicPr>
        <p:blipFill>
          <a:blip r:embed="rId2"/>
          <a:stretch/>
        </p:blipFill>
        <p:spPr>
          <a:xfrm>
            <a:off x="179280" y="197280"/>
            <a:ext cx="2650680" cy="2088360"/>
          </a:xfrm>
          <a:prstGeom prst="rect">
            <a:avLst/>
          </a:prstGeom>
          <a:ln>
            <a:noFill/>
          </a:ln>
        </p:spPr>
      </p:pic>
      <p:sp>
        <p:nvSpPr>
          <p:cNvPr id="88" name="CustomShape 1"/>
          <p:cNvSpPr/>
          <p:nvPr/>
        </p:nvSpPr>
        <p:spPr>
          <a:xfrm>
            <a:off x="6095880" y="197280"/>
            <a:ext cx="6095520" cy="1034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fr-FR" sz="2800" b="0" strike="noStrike" spc="-1">
                <a:solidFill>
                  <a:srgbClr val="000000"/>
                </a:solidFill>
                <a:latin typeface="Eras Bold ITC"/>
              </a:rPr>
              <a:t> </a:t>
            </a:r>
            <a:r>
              <a:rPr lang="fr-FR" sz="1800" b="0" strike="noStrike" spc="-1">
                <a:solidFill>
                  <a:srgbClr val="933634"/>
                </a:solidFill>
                <a:latin typeface="Eras Bold ITC"/>
              </a:rPr>
              <a:t>Le Collège des Généralistes Enseignants </a:t>
            </a:r>
            <a:endParaRPr lang="fr-FR" sz="1800" b="0" strike="noStrike" spc="-1">
              <a:latin typeface="Arial"/>
            </a:endParaRPr>
          </a:p>
          <a:p>
            <a:pPr algn="ctr">
              <a:lnSpc>
                <a:spcPct val="100000"/>
              </a:lnSpc>
            </a:pPr>
            <a:r>
              <a:rPr lang="fr-FR" sz="1800" b="0" strike="noStrike" spc="-1">
                <a:solidFill>
                  <a:srgbClr val="933634"/>
                </a:solidFill>
                <a:latin typeface="Eras Bold ITC"/>
              </a:rPr>
              <a:t>et Maitres de Stage du Poitou Charentes </a:t>
            </a:r>
            <a:endParaRPr lang="fr-FR" sz="1800" b="0" strike="noStrike" spc="-1">
              <a:latin typeface="Arial"/>
            </a:endParaRPr>
          </a:p>
          <a:p>
            <a:pPr algn="ctr">
              <a:lnSpc>
                <a:spcPct val="100000"/>
              </a:lnSpc>
            </a:pPr>
            <a:r>
              <a:rPr lang="fr-FR" sz="800" b="0" strike="noStrike" spc="-1">
                <a:solidFill>
                  <a:srgbClr val="933634"/>
                </a:solidFill>
                <a:latin typeface="Eras Bold ITC"/>
              </a:rPr>
              <a:t>SIRET : 818 733 933 00027 </a:t>
            </a:r>
            <a:endParaRPr lang="fr-FR" sz="800" b="0" strike="noStrike" spc="-1">
              <a:latin typeface="Arial"/>
            </a:endParaRPr>
          </a:p>
          <a:p>
            <a:pPr algn="ctr">
              <a:lnSpc>
                <a:spcPct val="100000"/>
              </a:lnSpc>
            </a:pPr>
            <a:r>
              <a:rPr lang="fr-FR" sz="800" b="0" strike="noStrike" spc="-1">
                <a:solidFill>
                  <a:srgbClr val="933634"/>
                </a:solidFill>
                <a:latin typeface="Eras Bold ITC"/>
              </a:rPr>
              <a:t>Code APE : 9499Z </a:t>
            </a:r>
            <a:endParaRPr lang="fr-FR" sz="800" b="0" strike="noStrike" spc="-1">
              <a:latin typeface="Arial"/>
            </a:endParaRPr>
          </a:p>
        </p:txBody>
      </p:sp>
      <p:sp>
        <p:nvSpPr>
          <p:cNvPr id="89" name="CustomShape 2"/>
          <p:cNvSpPr/>
          <p:nvPr/>
        </p:nvSpPr>
        <p:spPr>
          <a:xfrm>
            <a:off x="1151280" y="2877840"/>
            <a:ext cx="9889200" cy="2101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endParaRPr lang="fr-FR" sz="6600" b="0" strike="noStrike" spc="-1" dirty="0">
              <a:latin typeface="Arial"/>
            </a:endParaRPr>
          </a:p>
        </p:txBody>
      </p:sp>
      <p:sp>
        <p:nvSpPr>
          <p:cNvPr id="2" name="Titre 1">
            <a:extLst>
              <a:ext uri="{FF2B5EF4-FFF2-40B4-BE49-F238E27FC236}">
                <a16:creationId xmlns:a16="http://schemas.microsoft.com/office/drawing/2014/main" id="{626C0440-4406-47E8-B7AB-64CC73237F73}"/>
              </a:ext>
            </a:extLst>
          </p:cNvPr>
          <p:cNvSpPr>
            <a:spLocks noGrp="1"/>
          </p:cNvSpPr>
          <p:nvPr>
            <p:ph type="title"/>
          </p:nvPr>
        </p:nvSpPr>
        <p:spPr>
          <a:xfrm>
            <a:off x="2560320" y="1371572"/>
            <a:ext cx="8793000" cy="914068"/>
          </a:xfrm>
        </p:spPr>
        <p:txBody>
          <a:bodyPr/>
          <a:lstStyle/>
          <a:p>
            <a:pPr algn="ctr"/>
            <a:r>
              <a:rPr lang="fr-FR" b="1" dirty="0">
                <a:latin typeface="Calibri" panose="020F0502020204030204" pitchFamily="34" charset="0"/>
                <a:cs typeface="Calibri" panose="020F0502020204030204" pitchFamily="34" charset="0"/>
              </a:rPr>
              <a:t>Formation (suite)</a:t>
            </a:r>
          </a:p>
        </p:txBody>
      </p:sp>
      <p:sp>
        <p:nvSpPr>
          <p:cNvPr id="3" name="Espace réservé du texte 2">
            <a:extLst>
              <a:ext uri="{FF2B5EF4-FFF2-40B4-BE49-F238E27FC236}">
                <a16:creationId xmlns:a16="http://schemas.microsoft.com/office/drawing/2014/main" id="{B16606A5-4847-485F-BCA4-F0B5DBDDBBBD}"/>
              </a:ext>
            </a:extLst>
          </p:cNvPr>
          <p:cNvSpPr>
            <a:spLocks noGrp="1"/>
          </p:cNvSpPr>
          <p:nvPr>
            <p:ph type="body"/>
          </p:nvPr>
        </p:nvSpPr>
        <p:spPr>
          <a:xfrm>
            <a:off x="1151280" y="3790122"/>
            <a:ext cx="10202040" cy="2870598"/>
          </a:xfrm>
        </p:spPr>
        <p:txBody>
          <a:bodyPr/>
          <a:lstStyle/>
          <a:p>
            <a:pPr marL="457200" indent="-457200">
              <a:buFont typeface="Arial" panose="020B0604020202020204" pitchFamily="34" charset="0"/>
              <a:buChar char="•"/>
            </a:pPr>
            <a:r>
              <a:rPr lang="fr-FR" sz="2800" b="1" u="sng" dirty="0">
                <a:latin typeface="Calibri" panose="020F0502020204030204" pitchFamily="34" charset="0"/>
                <a:cs typeface="Calibri" panose="020F0502020204030204" pitchFamily="34" charset="0"/>
              </a:rPr>
              <a:t>Pour recevoir des externes, 2eme cycle (stage de 3 mois)</a:t>
            </a:r>
          </a:p>
          <a:p>
            <a:r>
              <a:rPr lang="fr-FR" sz="1800" dirty="0">
                <a:latin typeface="Calibri" panose="020F0502020204030204" pitchFamily="34" charset="0"/>
                <a:cs typeface="Calibri" panose="020F0502020204030204" pitchFamily="34" charset="0"/>
              </a:rPr>
              <a:t>	</a:t>
            </a:r>
            <a:r>
              <a:rPr lang="fr-FR" sz="1800" dirty="0" err="1">
                <a:latin typeface="Calibri" panose="020F0502020204030204" pitchFamily="34" charset="0"/>
                <a:cs typeface="Calibri" panose="020F0502020204030204" pitchFamily="34" charset="0"/>
              </a:rPr>
              <a:t>Prérequis</a:t>
            </a:r>
            <a:r>
              <a:rPr lang="fr-FR" sz="1800" dirty="0">
                <a:latin typeface="Calibri" panose="020F0502020204030204" pitchFamily="34" charset="0"/>
                <a:cs typeface="Calibri" panose="020F0502020204030204" pitchFamily="34" charset="0"/>
              </a:rPr>
              <a:t>: Ne pas être déjà agréé PAMSU de 2eme cycle</a:t>
            </a:r>
          </a:p>
          <a:p>
            <a:r>
              <a:rPr lang="fr-FR" sz="2800" dirty="0">
                <a:latin typeface="Calibri" panose="020F0502020204030204" pitchFamily="34" charset="0"/>
                <a:cs typeface="Calibri" panose="020F0502020204030204" pitchFamily="34" charset="0"/>
              </a:rPr>
              <a:t>    - Séminaire </a:t>
            </a:r>
            <a:r>
              <a:rPr lang="fr-FR" sz="2800" b="1" dirty="0">
                <a:latin typeface="Calibri" panose="020F0502020204030204" pitchFamily="34" charset="0"/>
                <a:cs typeface="Calibri" panose="020F0502020204030204" pitchFamily="34" charset="0"/>
              </a:rPr>
              <a:t>SIAMS2 à partir du 31/12/2022</a:t>
            </a:r>
          </a:p>
          <a:p>
            <a:endParaRPr lang="fr-FR" sz="2800" dirty="0"/>
          </a:p>
          <a:p>
            <a:pPr marL="457200" indent="-457200">
              <a:buFont typeface="Arial" panose="020B0604020202020204" pitchFamily="34" charset="0"/>
              <a:buChar char="•"/>
            </a:pPr>
            <a:r>
              <a:rPr lang="fr-FR" sz="2800" b="1" u="sng" dirty="0">
                <a:latin typeface="Calibri" panose="020F0502020204030204" pitchFamily="34" charset="0"/>
                <a:cs typeface="Calibri" panose="020F0502020204030204" pitchFamily="34" charset="0"/>
              </a:rPr>
              <a:t>Pour recevoir des internes niveau 1</a:t>
            </a:r>
          </a:p>
          <a:p>
            <a:r>
              <a:rPr lang="fr-FR" sz="1800" b="1" dirty="0">
                <a:latin typeface="Calibri" panose="020F0502020204030204" pitchFamily="34" charset="0"/>
                <a:cs typeface="Calibri" panose="020F0502020204030204" pitchFamily="34" charset="0"/>
              </a:rPr>
              <a:t>	</a:t>
            </a:r>
            <a:r>
              <a:rPr lang="fr-FR" sz="1800" dirty="0" err="1">
                <a:latin typeface="Calibri" panose="020F0502020204030204" pitchFamily="34" charset="0"/>
                <a:cs typeface="Calibri" panose="020F0502020204030204" pitchFamily="34" charset="0"/>
              </a:rPr>
              <a:t>Prérequis</a:t>
            </a:r>
            <a:r>
              <a:rPr lang="fr-FR" sz="1800" dirty="0">
                <a:latin typeface="Calibri" panose="020F0502020204030204" pitchFamily="34" charset="0"/>
                <a:cs typeface="Calibri" panose="020F0502020204030204" pitchFamily="34" charset="0"/>
              </a:rPr>
              <a:t>: Ne pas être déjà agréé PAMSU de 3eme cycle</a:t>
            </a:r>
          </a:p>
          <a:p>
            <a:r>
              <a:rPr lang="fr-FR" sz="2800" dirty="0">
                <a:latin typeface="Calibri" panose="020F0502020204030204" pitchFamily="34" charset="0"/>
                <a:cs typeface="Calibri" panose="020F0502020204030204" pitchFamily="34" charset="0"/>
              </a:rPr>
              <a:t>    - Séminaire </a:t>
            </a:r>
            <a:r>
              <a:rPr lang="fr-FR" sz="2800" b="1" dirty="0">
                <a:latin typeface="Calibri" panose="020F0502020204030204" pitchFamily="34" charset="0"/>
                <a:cs typeface="Calibri" panose="020F0502020204030204" pitchFamily="34" charset="0"/>
              </a:rPr>
              <a:t>SIAMS3 à partir du 31/12/2022</a:t>
            </a:r>
          </a:p>
          <a:p>
            <a:endParaRPr lang="fr-FR" sz="2800" dirty="0"/>
          </a:p>
          <a:p>
            <a:endParaRPr lang="fr-FR" sz="2800" b="1" u="sng" dirty="0"/>
          </a:p>
          <a:p>
            <a:r>
              <a:rPr lang="fr-FR" sz="2800" dirty="0"/>
              <a:t>    </a:t>
            </a:r>
            <a:endParaRPr lang="fr-FR" sz="2800" b="1" u="sng" dirty="0"/>
          </a:p>
          <a:p>
            <a:r>
              <a:rPr lang="fr-FR" sz="2800" dirty="0"/>
              <a:t> </a:t>
            </a:r>
            <a:endParaRPr lang="fr-FR" dirty="0"/>
          </a:p>
        </p:txBody>
      </p:sp>
    </p:spTree>
    <p:extLst>
      <p:ext uri="{BB962C8B-B14F-4D97-AF65-F5344CB8AC3E}">
        <p14:creationId xmlns:p14="http://schemas.microsoft.com/office/powerpoint/2010/main" val="4278780529"/>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1123</TotalTime>
  <Words>1973</Words>
  <Application>Microsoft Office PowerPoint</Application>
  <PresentationFormat>Grand écran</PresentationFormat>
  <Paragraphs>284</Paragraphs>
  <Slides>18</Slides>
  <Notes>0</Notes>
  <HiddenSlides>0</HiddenSlides>
  <MMClips>0</MMClips>
  <ScaleCrop>false</ScaleCrop>
  <HeadingPairs>
    <vt:vector size="4" baseType="variant">
      <vt:variant>
        <vt:lpstr>Thème</vt:lpstr>
      </vt:variant>
      <vt:variant>
        <vt:i4>2</vt:i4>
      </vt:variant>
      <vt:variant>
        <vt:lpstr>Titres des diapositives</vt:lpstr>
      </vt:variant>
      <vt:variant>
        <vt:i4>18</vt:i4>
      </vt:variant>
    </vt:vector>
  </HeadingPairs>
  <TitlesOfParts>
    <vt:vector size="20" baseType="lpstr">
      <vt:lpstr>Office Theme</vt:lpstr>
      <vt:lpstr>Office Theme</vt:lpstr>
      <vt:lpstr>Présentation PowerPoint</vt:lpstr>
      <vt:lpstr>Préambule</vt:lpstr>
      <vt:lpstr>Qualification</vt:lpstr>
      <vt:lpstr>Qualification (suite)</vt:lpstr>
      <vt:lpstr>Qualification (suite)</vt:lpstr>
      <vt:lpstr>Agrément</vt:lpstr>
      <vt:lpstr>Droits et devoirs du MSU</vt:lpstr>
      <vt:lpstr>Formation</vt:lpstr>
      <vt:lpstr>Formation (suite)</vt:lpstr>
      <vt:lpstr>Formation (suite)</vt:lpstr>
      <vt:lpstr>Redevance pédagogique</vt:lpstr>
      <vt:lpstr>Les instances</vt:lpstr>
      <vt:lpstr>Les avantages d’être MSU</vt:lpstr>
      <vt:lpstr>Les inconvénients d’être MSU</vt:lpstr>
      <vt:lpstr>Organisation des stages</vt:lpstr>
      <vt:lpstr>Rémunération des MSU</vt:lpstr>
      <vt:lpstr>Les avantages de la MG à promouvoir auprès des EMG</vt:lpstr>
      <vt:lpstr>Coordonnées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Elodie ZAMBONI</dc:creator>
  <dc:description/>
  <cp:lastModifiedBy>Raphaèle Forgeot</cp:lastModifiedBy>
  <cp:revision>50</cp:revision>
  <dcterms:created xsi:type="dcterms:W3CDTF">2022-02-11T10:16:01Z</dcterms:created>
  <dcterms:modified xsi:type="dcterms:W3CDTF">2024-03-04T21:25:25Z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Grand écran</vt:lpwstr>
  </property>
  <property fmtid="{D5CDD505-2E9C-101B-9397-08002B2CF9AE}" pid="9" name="ScaleCrop">
    <vt:bool>false</vt:bool>
  </property>
  <property fmtid="{D5CDD505-2E9C-101B-9397-08002B2CF9AE}" pid="10" name="ShareDoc">
    <vt:bool>false</vt:bool>
  </property>
  <property fmtid="{D5CDD505-2E9C-101B-9397-08002B2CF9AE}" pid="11" name="Slides">
    <vt:i4>17</vt:i4>
  </property>
</Properties>
</file>